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heme/themeOverride1.xml" ContentType="application/vnd.openxmlformats-officedocument.themeOverr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ink/ink1.xml" ContentType="application/inkml+xml"/>
  <Override PartName="/ppt/ink/ink2.xml" ContentType="application/inkml+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9"/>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833" r:id="rId17"/>
    <p:sldId id="875" r:id="rId18"/>
    <p:sldId id="834" r:id="rId19"/>
    <p:sldId id="835" r:id="rId20"/>
    <p:sldId id="836" r:id="rId21"/>
    <p:sldId id="839" r:id="rId22"/>
    <p:sldId id="841" r:id="rId23"/>
    <p:sldId id="842" r:id="rId24"/>
    <p:sldId id="844" r:id="rId25"/>
    <p:sldId id="847" r:id="rId26"/>
    <p:sldId id="846" r:id="rId27"/>
    <p:sldId id="880" r:id="rId28"/>
    <p:sldId id="851" r:id="rId29"/>
    <p:sldId id="852" r:id="rId30"/>
    <p:sldId id="881" r:id="rId31"/>
    <p:sldId id="856" r:id="rId32"/>
    <p:sldId id="857" r:id="rId33"/>
    <p:sldId id="858" r:id="rId34"/>
    <p:sldId id="860" r:id="rId35"/>
    <p:sldId id="882" r:id="rId36"/>
    <p:sldId id="859" r:id="rId37"/>
    <p:sldId id="862" r:id="rId38"/>
    <p:sldId id="861" r:id="rId39"/>
    <p:sldId id="865" r:id="rId40"/>
    <p:sldId id="869" r:id="rId41"/>
    <p:sldId id="866" r:id="rId42"/>
    <p:sldId id="867" r:id="rId43"/>
    <p:sldId id="884" r:id="rId44"/>
    <p:sldId id="886" r:id="rId45"/>
    <p:sldId id="885" r:id="rId46"/>
    <p:sldId id="883" r:id="rId47"/>
    <p:sldId id="888" r:id="rId48"/>
    <p:sldId id="889" r:id="rId49"/>
    <p:sldId id="890" r:id="rId50"/>
    <p:sldId id="872" r:id="rId51"/>
    <p:sldId id="873" r:id="rId52"/>
    <p:sldId id="874" r:id="rId53"/>
    <p:sldId id="654" r:id="rId54"/>
    <p:sldId id="670" r:id="rId55"/>
    <p:sldId id="660" r:id="rId56"/>
    <p:sldId id="674" r:id="rId57"/>
    <p:sldId id="658" r:id="rId58"/>
    <p:sldId id="671" r:id="rId59"/>
    <p:sldId id="675" r:id="rId60"/>
    <p:sldId id="659" r:id="rId61"/>
    <p:sldId id="676" r:id="rId62"/>
    <p:sldId id="673" r:id="rId63"/>
    <p:sldId id="681" r:id="rId64"/>
    <p:sldId id="684" r:id="rId65"/>
    <p:sldId id="686" r:id="rId66"/>
    <p:sldId id="828" r:id="rId67"/>
    <p:sldId id="689" r:id="rId68"/>
    <p:sldId id="690" r:id="rId69"/>
    <p:sldId id="691" r:id="rId70"/>
    <p:sldId id="693" r:id="rId71"/>
    <p:sldId id="696" r:id="rId72"/>
    <p:sldId id="366" r:id="rId73"/>
    <p:sldId id="570" r:id="rId74"/>
    <p:sldId id="697" r:id="rId75"/>
    <p:sldId id="698" r:id="rId76"/>
    <p:sldId id="695" r:id="rId77"/>
    <p:sldId id="699" r:id="rId78"/>
    <p:sldId id="413" r:id="rId79"/>
    <p:sldId id="692" r:id="rId80"/>
    <p:sldId id="701" r:id="rId81"/>
    <p:sldId id="702" r:id="rId82"/>
    <p:sldId id="703" r:id="rId83"/>
    <p:sldId id="362" r:id="rId84"/>
    <p:sldId id="509" r:id="rId85"/>
    <p:sldId id="360" r:id="rId86"/>
    <p:sldId id="803" r:id="rId87"/>
    <p:sldId id="802" r:id="rId88"/>
    <p:sldId id="706" r:id="rId89"/>
    <p:sldId id="804" r:id="rId90"/>
    <p:sldId id="700" r:id="rId91"/>
    <p:sldId id="805" r:id="rId92"/>
    <p:sldId id="806" r:id="rId93"/>
    <p:sldId id="807" r:id="rId94"/>
    <p:sldId id="704" r:id="rId95"/>
    <p:sldId id="812" r:id="rId96"/>
    <p:sldId id="415" r:id="rId97"/>
    <p:sldId id="813" r:id="rId98"/>
    <p:sldId id="817" r:id="rId99"/>
    <p:sldId id="816" r:id="rId100"/>
    <p:sldId id="707" r:id="rId101"/>
    <p:sldId id="808" r:id="rId102"/>
    <p:sldId id="809" r:id="rId103"/>
    <p:sldId id="705" r:id="rId104"/>
    <p:sldId id="810" r:id="rId105"/>
    <p:sldId id="811" r:id="rId106"/>
    <p:sldId id="708" r:id="rId107"/>
    <p:sldId id="372" r:id="rId108"/>
    <p:sldId id="820" r:id="rId109"/>
    <p:sldId id="818" r:id="rId110"/>
    <p:sldId id="819" r:id="rId111"/>
    <p:sldId id="666" r:id="rId112"/>
    <p:sldId id="423" r:id="rId113"/>
    <p:sldId id="431" r:id="rId114"/>
    <p:sldId id="432" r:id="rId115"/>
    <p:sldId id="433" r:id="rId116"/>
    <p:sldId id="434" r:id="rId117"/>
    <p:sldId id="435" r:id="rId118"/>
    <p:sldId id="436" r:id="rId119"/>
    <p:sldId id="437" r:id="rId120"/>
    <p:sldId id="438" r:id="rId121"/>
    <p:sldId id="439" r:id="rId122"/>
    <p:sldId id="440" r:id="rId123"/>
    <p:sldId id="441" r:id="rId124"/>
    <p:sldId id="442" r:id="rId125"/>
    <p:sldId id="443" r:id="rId126"/>
    <p:sldId id="444" r:id="rId127"/>
    <p:sldId id="877" r:id="rId12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833"/>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Lst>
        </p14:section>
        <p14:section name="Focus" id="{CA1F1D99-465E-1148-975C-56172B964B96}">
          <p14:sldIdLst>
            <p14:sldId id="852"/>
            <p14:sldId id="881"/>
            <p14:sldId id="856"/>
            <p14:sldId id="857"/>
            <p14:sldId id="858"/>
            <p14:sldId id="860"/>
          </p14:sldIdLst>
        </p14:section>
        <p14:section name="Complexity" id="{9794D08E-FA4F-CE48-B629-CC1576977C91}">
          <p14:sldIdLst>
            <p14:sldId id="882"/>
            <p14:sldId id="859"/>
            <p14:sldId id="862"/>
            <p14:sldId id="861"/>
            <p14:sldId id="865"/>
            <p14:sldId id="869"/>
            <p14:sldId id="866"/>
            <p14:sldId id="867"/>
            <p14:sldId id="884"/>
          </p14:sldIdLst>
        </p14:section>
        <p14:section name="Excess Verbosity" id="{A111EBA4-974C-F74C-A65D-E257C3E5CB23}">
          <p14:sldIdLst>
            <p14:sldId id="886"/>
            <p14:sldId id="885"/>
            <p14:sldId id="883"/>
            <p14:sldId id="888"/>
            <p14:sldId id="889"/>
            <p14:sldId id="890"/>
          </p14:sldIdLst>
        </p14:section>
        <p14:section name="Non-Determinism Script Everything" id="{3ADA00D3-43C1-424B-8B58-3D6923E40A27}">
          <p14:sldIdLst>
            <p14:sldId id="872"/>
            <p14:sldId id="873"/>
            <p14:sldId id="874"/>
          </p14:sldIdLst>
        </p14:section>
        <p14:section name="Context" id="{BAB000E7-80B1-704A-A0C5-450F92E3F251}">
          <p14:sldIdLst>
            <p14:sldId id="654"/>
            <p14:sldId id="670"/>
            <p14:sldId id="660"/>
            <p14:sldId id="674"/>
            <p14:sldId id="658"/>
            <p14:sldId id="671"/>
            <p14:sldId id="675"/>
            <p14:sldId id="659"/>
            <p14:sldId id="676"/>
            <p14:sldId id="673"/>
            <p14:sldId id="681"/>
            <p14:sldId id="684"/>
            <p14:sldId id="686"/>
            <p14:sldId id="828"/>
            <p14:sldId id="689"/>
            <p14:sldId id="690"/>
          </p14:sldIdLst>
        </p14:section>
        <p14:section name="Focus" id="{6B4D6D1F-5799-A14A-9FA6-E5C32431763E}">
          <p14:sldIdLst>
            <p14:sldId id="691"/>
            <p14:sldId id="693"/>
            <p14:sldId id="696"/>
            <p14:sldId id="366"/>
            <p14:sldId id="570"/>
            <p14:sldId id="697"/>
            <p14:sldId id="698"/>
            <p14:sldId id="695"/>
            <p14:sldId id="699"/>
            <p14:sldId id="413"/>
            <p14:sldId id="692"/>
            <p14:sldId id="701"/>
            <p14:sldId id="702"/>
          </p14:sldIdLst>
        </p14:section>
        <p14:section name="Noise" id="{CEA63F78-168F-AB43-B239-21C6524ECBFB}">
          <p14:sldIdLst>
            <p14:sldId id="703"/>
            <p14:sldId id="362"/>
            <p14:sldId id="509"/>
            <p14:sldId id="360"/>
            <p14:sldId id="803"/>
            <p14:sldId id="802"/>
          </p14:sldIdLst>
        </p14:section>
        <p14:section name="Complexity" id="{E1B92301-8AC3-B34F-8F78-D8C8CA74A213}">
          <p14:sldIdLst>
            <p14:sldId id="706"/>
            <p14:sldId id="804"/>
            <p14:sldId id="700"/>
            <p14:sldId id="805"/>
            <p14:sldId id="806"/>
            <p14:sldId id="807"/>
          </p14:sldIdLst>
        </p14:section>
        <p14:section name="Non-Determinism" id="{A4346C11-1A94-5943-93C2-38DD8C850FDB}">
          <p14:sldIdLst>
            <p14:sldId id="704"/>
            <p14:sldId id="812"/>
            <p14:sldId id="415"/>
            <p14:sldId id="813"/>
            <p14:sldId id="817"/>
            <p14:sldId id="816"/>
          </p14:sldIdLst>
        </p14:section>
        <p14:section name="Thought Partner" id="{F1712C9A-310F-0B43-8042-6EC8C3D964FC}">
          <p14:sldIdLst>
            <p14:sldId id="707"/>
            <p14:sldId id="808"/>
            <p14:sldId id="809"/>
            <p14:sldId id="705"/>
            <p14:sldId id="810"/>
            <p14:sldId id="811"/>
            <p14:sldId id="708"/>
            <p14:sldId id="372"/>
            <p14:sldId id="820"/>
            <p14:sldId id="818"/>
            <p14:sldId id="819"/>
          </p14:sldIdLst>
        </p14:section>
        <p14:section name="Drafts" id="{C06076C2-4920-1D4C-81D2-A050883B17C5}">
          <p14:sldIdLst>
            <p14:sldId id="666"/>
            <p14:sldId id="423"/>
            <p14:sldId id="431"/>
            <p14:sldId id="432"/>
            <p14:sldId id="433"/>
            <p14:sldId id="434"/>
            <p14:sldId id="435"/>
            <p14:sldId id="436"/>
            <p14:sldId id="437"/>
            <p14:sldId id="438"/>
            <p14:sldId id="439"/>
            <p14:sldId id="440"/>
            <p14:sldId id="441"/>
            <p14:sldId id="442"/>
            <p14:sldId id="443"/>
            <p14:sldId id="444"/>
            <p14:sldId id="8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53B5D"/>
    <a:srgbClr val="4121FF"/>
    <a:srgbClr val="001BFF"/>
    <a:srgbClr val="03FF00"/>
    <a:srgbClr val="FFF074"/>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p:restoredTop sz="92677"/>
  </p:normalViewPr>
  <p:slideViewPr>
    <p:cSldViewPr snapToGrid="0">
      <p:cViewPr>
        <p:scale>
          <a:sx n="140" d="100"/>
          <a:sy n="140" d="100"/>
        </p:scale>
        <p:origin x="296"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microsoft.com/office/2018/10/relationships/authors" Target="author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8T08:22:36.545"/>
    </inkml:context>
    <inkml:brush xml:id="br0">
      <inkml:brushProperty name="width" value="0.05" units="cm"/>
      <inkml:brushProperty name="height" value="0.3" units="cm"/>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8T08:22:48.239"/>
    </inkml:context>
    <inkml:brush xml:id="br0">
      <inkml:brushProperty name="width" value="0.05" units="cm"/>
      <inkml:brushProperty name="height" value="0.05" units="cm"/>
    </inkml:brush>
  </inkml:definitions>
  <inkml:trace contextRef="#ctx0" brushRef="#br0">1 4016 24575,'0'12'0,"0"0"0,0 0 0,0 0 0,0-1 0,0 17 0,0-12 0,0 49 0,0-44-6784,0 64 6784,0-64-2100,16 70 2100,-12-68-712,13 29 1,3 2 711,-10-23-1685,13 24 0,3-2 1685,-9-31 640,15 27 1,1-3-641,-14-29 0,21 28 0,1 1 0,-20-25-850,31 23 1,3-2 849,-29-26 0,39 31-1517,-2-14 1517,-43-20 244,42 17 1,3-2-245,-32-16-425,42 15 1,1 0 424,-41-15 337,49 12 0,2-1-337,-37-12 0,46 6 0,0-1 0,-45-8 464,19-2 1,21 0 0,-11-2-465,-23-3 0,-2-1 1628,28 3 1,6-1-1629,12-3 0,-13-3 2960,-37-3-2960,24-1 0,19-2 0,-20 0 6336,-27 0-6336,30-6 0,24-5 0,-22 5 0,-24 2 0,26-8 0,21-7 0,-20 4 0,-17 4 0,11-6 0,17-6 0,-18 7 0,-15 4 0,8-6 0,15-7 0,-16 7-4291,-15 5 4291,6-5 0,5-4-2458,-2 1 1,-5 1 2457,-4-5-1096,12-4 0,14-8 1,-14 8 1095,-12 6-520,8-11 0,12-11 0,-12 9 520,-1 1-130,-7-4 0,7-11 0,-9 9 130,0-1 0,-5-3 0,9-13 0,-11 13 2321,-3 10-2321,1-16 0,9-18 0,-4 4 0,-1-2 0,-4 3 0,0-5 0,-2 3 0,-1 12 0,-5 3 0,-14 4 0,-2 5 0,8 2 640,-5-12 0,3-16 1,-4 1-641,-3-16 0,-2 3 0,3 9 0,-2-5 0,-6-3 0,-3-7 0,-2 23 4422,-3 22-4422,-3-25 0,-1-21 0,0 20 0,1 22 0,-7-20 0,-7-21 0,2 19 0,-4 12 0,-2 0 0,-6-13 0,3 14 0,-1 4 0,-16-28 0,1 2 0,19 40 0,-2 4 0,-4-4-2096,-1-6 1,2 7 2095,3 13-1012,-12-20 1,-10-15 0,7 15 1011,5 14-677,-9-10 1,-9-13 0,8 13 676,6 15 0,-33-33 0,-1 3 0,31 38 1014,-24-27 1,-8-4-1015,21 25 0,2 2 0,8-1 0,0 2 0,-40-20 0,10 20 0,45 10 213,-41-7 1,-1 1-214,35 14 0,-35-7 0,-10 2 0,-21 7 0,2-4 0,22 8 0,10 2 0,37 2 3246,-48 0-3246,1 11 0,41-8 0,-45 9 0,-4 2 0,39-10-320,-50 14 1,0 1 319,49-14-1517,-50 15 0,1 2 1517,50-11 0,-48 10 0,1 1 0,47-6-1015,-43 6 1,1-1 1014,45-5 0,-43 12 0,1-2 0,45-12 0,-38 18 0,2-1 0,47-23 1014,-36 22 1,-8 8-1015,-10 14 1517,37-27 0,-1 2-1517,-16 15 0,9-3 0,28-20 0,-24 17 0,-1-2 0,22-15 0,-17 18 0,0 1 0,18-17 0,-17 21 0,4 2 0,25-23 0,-29 22 2092,10 5-2092,14-33 0,-11 25 0,0 1 0,13-21 0,-37 55 0,36-55 0,-36 55 0,15-24 0,6 0 0,-15 25 0,43-57 0,-33 46 0,29-48 0,-19 32 0,20-33 5573,-13 22-5573,18-24 3656,-13 9-3656,10-11 0,-1-11 0,2-3 0,5-10 0,0 1 0,0-1 0,0-16 0,0 12 0,0-39 0,0 36 0,0-40 0,0 41 0,0-42 0,0 42 0,0-53 0,0 51 0,0-40 0,5 44 0,-4-22 0,4 23 0,-5-13 0,0 15 0,0 6 0,0 9 0,-5 15 0,4-4 0,-15 20 0,13-17 0,-23 38 0,22-36 0,-28 47 0,28-47 0,-18 41 0,16-41 0,-6 36 0,5-37 0,-4 31 0,10-32 0,-4 23 0,5-25 0,0 14 0,0-15 0,0 9 0,0-9 0,0 5 0,0-7 0,5-4 0,2-2 0,5-5 0,-1 0 0,17-10 0,-7 2 0,35-20 0,-33 13 0,23-7 0,-1 0 0,-20 5 0,41-13 0,1 0 0,-32 11-3392,47-19 0,2 1 3392,-46 21 0,7-7 0,6-2 0,0 4 0,-6 3 0,-12 3 0,23-9 0,17-8 0,-16 9 0,-23 12 0,56-24 0,1 1 6784,-54 27-6784,43-15 0,0 2 0,-45 16 0,37-8 0,-1 2 0,-43 9 0,26-2 0,-1 1 0,-33 2 0,23 0 0,-36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29</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37</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64D6DE-75DE-BFA8-569C-008314059F4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4FB575-3A98-9E02-A50A-06B82206597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E61100-7CBE-B917-6E73-2C7495C56F3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605B256-1D0E-C31D-EC26-D7047402C4D3}"/>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1134632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DDFC2-B42C-EEC6-370B-DAAF6A7E2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76425-5DAD-E5DC-02CC-CAF57D321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A0006-5DE0-E334-E8DE-5EBE29636C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BBE7FE-631F-2527-4773-E0D5CDE02C82}"/>
              </a:ext>
            </a:extLst>
          </p:cNvPr>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5020250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29DDA-55AE-F1CC-DBF6-F454DC833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1C6A9-DE49-ADBC-0490-960EF23CAF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848AF-EC98-669C-CE64-2F1E316A45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9DF580-CF5D-51F1-0564-D2C71F356CDE}"/>
              </a:ext>
            </a:extLst>
          </p:cNvPr>
          <p:cNvSpPr>
            <a:spLocks noGrp="1"/>
          </p:cNvSpPr>
          <p:nvPr>
            <p:ph type="sldNum" sz="quarter" idx="5"/>
          </p:nvPr>
        </p:nvSpPr>
        <p:spPr/>
        <p:txBody>
          <a:bodyPr/>
          <a:lstStyle/>
          <a:p>
            <a:fld id="{FC5BBC2B-72B0-2542-8213-717906F3F32B}" type="slidenum">
              <a:rPr lang="en-US" smtClean="0"/>
              <a:t>54</a:t>
            </a:fld>
            <a:endParaRPr lang="en-US"/>
          </a:p>
        </p:txBody>
      </p:sp>
    </p:spTree>
    <p:extLst>
      <p:ext uri="{BB962C8B-B14F-4D97-AF65-F5344CB8AC3E}">
        <p14:creationId xmlns:p14="http://schemas.microsoft.com/office/powerpoint/2010/main" val="28488687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DA1E0-ECFD-F3D3-1718-34B33C566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664AA-D9C5-B785-79E4-54B3B5E4E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A10F3-88D7-F037-D270-286CB64A9A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A0AE76-4EC7-F71A-8E99-9FD4D49B2C30}"/>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41620910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A846-8FEF-4161-D3DA-40785E7747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47C88-C2F4-7480-85C1-39B950AAC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DA881-CF94-2A64-8B7D-3F228DDBC3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EE27E3-EEC8-62E7-ED22-6A1E30CD175E}"/>
              </a:ext>
            </a:extLst>
          </p:cNvPr>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350622299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DA862-D285-E5AE-9365-180EFBA23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09B29-D6B0-7F1A-1E66-B307154C9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6343C-E627-972D-82E4-8C35FCDBA7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108CC9-57C2-15A7-A613-FD6F30B6C338}"/>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35703663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A2E18-4C5B-F219-9920-641FBDAFB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EDD75-E0D2-B13F-9DC5-5444376B1A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77ABF-684D-2DB3-4CC1-5FF65A3265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01B0DC-45F0-3604-0C48-4DA08842F484}"/>
              </a:ext>
            </a:extLst>
          </p:cNvPr>
          <p:cNvSpPr>
            <a:spLocks noGrp="1"/>
          </p:cNvSpPr>
          <p:nvPr>
            <p:ph type="sldNum" sz="quarter" idx="5"/>
          </p:nvPr>
        </p:nvSpPr>
        <p:spPr/>
        <p:txBody>
          <a:bodyPr/>
          <a:lstStyle/>
          <a:p>
            <a:fld id="{FC5BBC2B-72B0-2542-8213-717906F3F32B}" type="slidenum">
              <a:rPr lang="en-US" smtClean="0"/>
              <a:t>62</a:t>
            </a:fld>
            <a:endParaRPr lang="en-US"/>
          </a:p>
        </p:txBody>
      </p:sp>
    </p:spTree>
    <p:extLst>
      <p:ext uri="{BB962C8B-B14F-4D97-AF65-F5344CB8AC3E}">
        <p14:creationId xmlns:p14="http://schemas.microsoft.com/office/powerpoint/2010/main" val="5097800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777CC-A940-9975-7ACD-3C9A10B77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5EE99-E2C6-80A9-7AE6-0A6AB0A0A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FB7CD-70F7-CB62-C999-18A35BBA88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28623E-6A6C-91E5-E097-D3AA3F2826E6}"/>
              </a:ext>
            </a:extLst>
          </p:cNvPr>
          <p:cNvSpPr>
            <a:spLocks noGrp="1"/>
          </p:cNvSpPr>
          <p:nvPr>
            <p:ph type="sldNum" sz="quarter" idx="5"/>
          </p:nvPr>
        </p:nvSpPr>
        <p:spPr/>
        <p:txBody>
          <a:bodyPr/>
          <a:lstStyle/>
          <a:p>
            <a:fld id="{FC5BBC2B-72B0-2542-8213-717906F3F32B}" type="slidenum">
              <a:rPr lang="en-US" smtClean="0"/>
              <a:t>63</a:t>
            </a:fld>
            <a:endParaRPr lang="en-US"/>
          </a:p>
        </p:txBody>
      </p:sp>
    </p:spTree>
    <p:extLst>
      <p:ext uri="{BB962C8B-B14F-4D97-AF65-F5344CB8AC3E}">
        <p14:creationId xmlns:p14="http://schemas.microsoft.com/office/powerpoint/2010/main" val="316127214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DEAE0-CD27-BE06-FAAF-561BDD663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02EB1-3F03-BC66-FF77-50A52A9277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5225F-3BBB-AFFC-23AA-DC81D8E451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27DE7-0594-DBF8-7EA5-CA2B9C3E2474}"/>
              </a:ext>
            </a:extLst>
          </p:cNvPr>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26024598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6792-575B-69CF-B0ED-8D6E7A7CB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C86AD-6CA1-904E-00A3-B863E8C8E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95377-7E7D-6DCF-5FBD-F7194FF747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F38995-26BC-1E1B-CAA2-1E1DB5EE6F1F}"/>
              </a:ext>
            </a:extLst>
          </p:cNvPr>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160100983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0F704-F5CB-73E7-25A8-CD0EF9922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50B4B-7A01-1BFD-EBFC-9B6C1BDE4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33D04-1909-044C-11D4-547008860E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F0934B-646C-1F84-1B19-92CDF4D78EAE}"/>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193210750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6005E-932B-C107-BD04-AED76F8FE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20CC-8198-B4DD-BB6C-B7408D10B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A7529-EFF3-D7F5-CE0D-BC1422D144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AE27A0-CBCC-BCDE-F08B-519B389C4C93}"/>
              </a:ext>
            </a:extLst>
          </p:cNvPr>
          <p:cNvSpPr>
            <a:spLocks noGrp="1"/>
          </p:cNvSpPr>
          <p:nvPr>
            <p:ph type="sldNum" sz="quarter" idx="5"/>
          </p:nvPr>
        </p:nvSpPr>
        <p:spPr/>
        <p:txBody>
          <a:bodyPr/>
          <a:lstStyle/>
          <a:p>
            <a:fld id="{FC5BBC2B-72B0-2542-8213-717906F3F32B}" type="slidenum">
              <a:rPr lang="en-US" smtClean="0"/>
              <a:t>82</a:t>
            </a:fld>
            <a:endParaRPr lang="en-US"/>
          </a:p>
        </p:txBody>
      </p:sp>
    </p:spTree>
    <p:extLst>
      <p:ext uri="{BB962C8B-B14F-4D97-AF65-F5344CB8AC3E}">
        <p14:creationId xmlns:p14="http://schemas.microsoft.com/office/powerpoint/2010/main" val="418334778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247CF-CF19-A4AC-23D7-A8B2A2B2B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6E8BC-A882-DCB8-8E90-C6254C928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419A6-6795-01AC-05DA-7187FA4D73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018565-814E-276C-3740-FBF085659AF3}"/>
              </a:ext>
            </a:extLst>
          </p:cNvPr>
          <p:cNvSpPr>
            <a:spLocks noGrp="1"/>
          </p:cNvSpPr>
          <p:nvPr>
            <p:ph type="sldNum" sz="quarter" idx="5"/>
          </p:nvPr>
        </p:nvSpPr>
        <p:spPr/>
        <p:txBody>
          <a:bodyPr/>
          <a:lstStyle/>
          <a:p>
            <a:fld id="{FC5BBC2B-72B0-2542-8213-717906F3F32B}" type="slidenum">
              <a:rPr lang="en-US" smtClean="0"/>
              <a:t>88</a:t>
            </a:fld>
            <a:endParaRPr lang="en-US"/>
          </a:p>
        </p:txBody>
      </p:sp>
    </p:spTree>
    <p:extLst>
      <p:ext uri="{BB962C8B-B14F-4D97-AF65-F5344CB8AC3E}">
        <p14:creationId xmlns:p14="http://schemas.microsoft.com/office/powerpoint/2010/main" val="1204939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1A37B-0D76-AA4A-B663-350505338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F4AEF-A502-692C-C8EC-8746BEC96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6DD-C27D-E6E5-A90C-4DD8CDA6F4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FA1C45-83D4-2D7F-3762-0831B85136BB}"/>
              </a:ext>
            </a:extLst>
          </p:cNvPr>
          <p:cNvSpPr>
            <a:spLocks noGrp="1"/>
          </p:cNvSpPr>
          <p:nvPr>
            <p:ph type="sldNum" sz="quarter" idx="5"/>
          </p:nvPr>
        </p:nvSpPr>
        <p:spPr/>
        <p:txBody>
          <a:bodyPr/>
          <a:lstStyle/>
          <a:p>
            <a:fld id="{FC5BBC2B-72B0-2542-8213-717906F3F32B}" type="slidenum">
              <a:rPr lang="en-US" smtClean="0"/>
              <a:t>89</a:t>
            </a:fld>
            <a:endParaRPr lang="en-US"/>
          </a:p>
        </p:txBody>
      </p:sp>
    </p:spTree>
    <p:extLst>
      <p:ext uri="{BB962C8B-B14F-4D97-AF65-F5344CB8AC3E}">
        <p14:creationId xmlns:p14="http://schemas.microsoft.com/office/powerpoint/2010/main" val="92940110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E896C-7A08-BC4D-052B-A9979802A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108A3-4394-A8CE-3A0D-6039888E2D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D74A4-41A1-83E7-B557-A25C86C0C9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96011E-F6C8-5025-D86A-129C88A2046C}"/>
              </a:ext>
            </a:extLst>
          </p:cNvPr>
          <p:cNvSpPr>
            <a:spLocks noGrp="1"/>
          </p:cNvSpPr>
          <p:nvPr>
            <p:ph type="sldNum" sz="quarter" idx="5"/>
          </p:nvPr>
        </p:nvSpPr>
        <p:spPr/>
        <p:txBody>
          <a:bodyPr/>
          <a:lstStyle/>
          <a:p>
            <a:fld id="{FC5BBC2B-72B0-2542-8213-717906F3F32B}" type="slidenum">
              <a:rPr lang="en-US" smtClean="0"/>
              <a:t>91</a:t>
            </a:fld>
            <a:endParaRPr lang="en-US"/>
          </a:p>
        </p:txBody>
      </p:sp>
    </p:spTree>
    <p:extLst>
      <p:ext uri="{BB962C8B-B14F-4D97-AF65-F5344CB8AC3E}">
        <p14:creationId xmlns:p14="http://schemas.microsoft.com/office/powerpoint/2010/main" val="22168638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DA32-CB26-3C45-381E-DD9F91D9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B7B38-B593-1D6B-F6F2-48A0265F4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67250-DC2A-D3D9-7D95-B16D7440C0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3C4AEB-DC45-0B14-B565-73CA1A4C03F4}"/>
              </a:ext>
            </a:extLst>
          </p:cNvPr>
          <p:cNvSpPr>
            <a:spLocks noGrp="1"/>
          </p:cNvSpPr>
          <p:nvPr>
            <p:ph type="sldNum" sz="quarter" idx="5"/>
          </p:nvPr>
        </p:nvSpPr>
        <p:spPr/>
        <p:txBody>
          <a:bodyPr/>
          <a:lstStyle/>
          <a:p>
            <a:fld id="{FC5BBC2B-72B0-2542-8213-717906F3F32B}" type="slidenum">
              <a:rPr lang="en-US" smtClean="0"/>
              <a:t>94</a:t>
            </a:fld>
            <a:endParaRPr lang="en-US"/>
          </a:p>
        </p:txBody>
      </p:sp>
    </p:spTree>
    <p:extLst>
      <p:ext uri="{BB962C8B-B14F-4D97-AF65-F5344CB8AC3E}">
        <p14:creationId xmlns:p14="http://schemas.microsoft.com/office/powerpoint/2010/main" val="341158425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D1B7-7E32-69A7-8B9E-6A7E20924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A414F-EC37-C902-EE02-9620A265AD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9E4705-582C-11FF-1500-C6752C7A45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CE6091-5D95-BA54-8359-6039048C0D86}"/>
              </a:ext>
            </a:extLst>
          </p:cNvPr>
          <p:cNvSpPr>
            <a:spLocks noGrp="1"/>
          </p:cNvSpPr>
          <p:nvPr>
            <p:ph type="sldNum" sz="quarter" idx="5"/>
          </p:nvPr>
        </p:nvSpPr>
        <p:spPr/>
        <p:txBody>
          <a:bodyPr/>
          <a:lstStyle/>
          <a:p>
            <a:fld id="{FC5BBC2B-72B0-2542-8213-717906F3F32B}" type="slidenum">
              <a:rPr lang="en-US" smtClean="0"/>
              <a:t>100</a:t>
            </a:fld>
            <a:endParaRPr lang="en-US"/>
          </a:p>
        </p:txBody>
      </p:sp>
    </p:spTree>
    <p:extLst>
      <p:ext uri="{BB962C8B-B14F-4D97-AF65-F5344CB8AC3E}">
        <p14:creationId xmlns:p14="http://schemas.microsoft.com/office/powerpoint/2010/main" val="104491058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107</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8058B-0B2E-F532-68DD-C3EC5F6F3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4175D-9204-3F8A-73FA-375BA7ECF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E9890-7BC3-1981-751F-7870101168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FB8A53-1B26-6C15-4AF1-501006C94FE4}"/>
              </a:ext>
            </a:extLst>
          </p:cNvPr>
          <p:cNvSpPr>
            <a:spLocks noGrp="1"/>
          </p:cNvSpPr>
          <p:nvPr>
            <p:ph type="sldNum" sz="quarter" idx="5"/>
          </p:nvPr>
        </p:nvSpPr>
        <p:spPr/>
        <p:txBody>
          <a:bodyPr/>
          <a:lstStyle/>
          <a:p>
            <a:fld id="{FC5BBC2B-72B0-2542-8213-717906F3F32B}" type="slidenum">
              <a:rPr lang="en-US" smtClean="0"/>
              <a:t>124</a:t>
            </a:fld>
            <a:endParaRPr lang="en-US"/>
          </a:p>
        </p:txBody>
      </p:sp>
    </p:spTree>
    <p:extLst>
      <p:ext uri="{BB962C8B-B14F-4D97-AF65-F5344CB8AC3E}">
        <p14:creationId xmlns:p14="http://schemas.microsoft.com/office/powerpoint/2010/main" val="168348796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D868A-EE50-910A-C19A-4661E50F1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DADD8-8D04-B4A4-9278-3CBEBD615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955AF-94AA-845E-ABDB-6FF62BE3E5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4CDE79-64FA-9303-DBA3-71DCF50D633D}"/>
              </a:ext>
            </a:extLst>
          </p:cNvPr>
          <p:cNvSpPr>
            <a:spLocks noGrp="1"/>
          </p:cNvSpPr>
          <p:nvPr>
            <p:ph type="sldNum" sz="quarter" idx="5"/>
          </p:nvPr>
        </p:nvSpPr>
        <p:spPr/>
        <p:txBody>
          <a:bodyPr/>
          <a:lstStyle/>
          <a:p>
            <a:fld id="{FC5BBC2B-72B0-2542-8213-717906F3F32B}" type="slidenum">
              <a:rPr lang="en-US" smtClean="0"/>
              <a:t>125</a:t>
            </a:fld>
            <a:endParaRPr lang="en-US"/>
          </a:p>
        </p:txBody>
      </p:sp>
    </p:spTree>
    <p:extLst>
      <p:ext uri="{BB962C8B-B14F-4D97-AF65-F5344CB8AC3E}">
        <p14:creationId xmlns:p14="http://schemas.microsoft.com/office/powerpoint/2010/main" val="3024336444"/>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96621-4267-D706-8C2A-9935BC3A3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6BF369-F7AF-5D3C-B960-C94714353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5F1CD-6DC9-EE42-7AD8-54157F070B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79E593-0FF9-7CF1-ED7C-3748AABE4E3D}"/>
              </a:ext>
            </a:extLst>
          </p:cNvPr>
          <p:cNvSpPr>
            <a:spLocks noGrp="1"/>
          </p:cNvSpPr>
          <p:nvPr>
            <p:ph type="sldNum" sz="quarter" idx="5"/>
          </p:nvPr>
        </p:nvSpPr>
        <p:spPr/>
        <p:txBody>
          <a:bodyPr/>
          <a:lstStyle/>
          <a:p>
            <a:fld id="{FC5BBC2B-72B0-2542-8213-717906F3F32B}" type="slidenum">
              <a:rPr lang="en-US" smtClean="0"/>
              <a:t>126</a:t>
            </a:fld>
            <a:endParaRPr lang="en-US"/>
          </a:p>
        </p:txBody>
      </p:sp>
    </p:spTree>
    <p:extLst>
      <p:ext uri="{BB962C8B-B14F-4D97-AF65-F5344CB8AC3E}">
        <p14:creationId xmlns:p14="http://schemas.microsoft.com/office/powerpoint/2010/main" val="200908210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A9AC7-EC6F-AE5A-BCF9-DF8503C32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3F096-071E-65BA-2310-A103DF4B8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8590D-279F-44B1-DD3F-ACB66A120F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1BED8F-5E5A-28F7-DF4E-C1B72EEEAE68}"/>
              </a:ext>
            </a:extLst>
          </p:cNvPr>
          <p:cNvSpPr>
            <a:spLocks noGrp="1"/>
          </p:cNvSpPr>
          <p:nvPr>
            <p:ph type="sldNum" sz="quarter" idx="5"/>
          </p:nvPr>
        </p:nvSpPr>
        <p:spPr/>
        <p:txBody>
          <a:bodyPr/>
          <a:lstStyle/>
          <a:p>
            <a:fld id="{FC5BBC2B-72B0-2542-8213-717906F3F32B}" type="slidenum">
              <a:rPr lang="en-US" smtClean="0"/>
              <a:t>127</a:t>
            </a:fld>
            <a:endParaRPr lang="en-US"/>
          </a:p>
        </p:txBody>
      </p:sp>
    </p:spTree>
    <p:extLst>
      <p:ext uri="{BB962C8B-B14F-4D97-AF65-F5344CB8AC3E}">
        <p14:creationId xmlns:p14="http://schemas.microsoft.com/office/powerpoint/2010/main" val="301429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46.jpeg"/><Relationship Id="rId5" Type="http://schemas.openxmlformats.org/officeDocument/2006/relationships/image" Target="../media/image45.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7.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4.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19.jpe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39.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19.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jpeg"/><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7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8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1.png"/></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3.png"/><Relationship Id="rId4" Type="http://schemas.openxmlformats.org/officeDocument/2006/relationships/image" Target="../media/image20.png"/></Relationships>
</file>

<file path=ppt/slides/_rels/slide9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30.png"/><Relationship Id="rId7" Type="http://schemas.openxmlformats.org/officeDocument/2006/relationships/image" Target="../media/image37.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240.png"/><Relationship Id="rId4" Type="http://schemas.openxmlformats.org/officeDocument/2006/relationships/customXml" Target="../ink/ink2.xml"/><Relationship Id="rId9" Type="http://schemas.openxmlformats.org/officeDocument/2006/relationships/image" Target="../media/image20.png"/></Relationships>
</file>

<file path=ppt/slides/_rels/slide9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 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855059-9195-0837-FE14-4FD220683C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3C106F8-C365-11CE-22EB-5EBCE48A360C}"/>
              </a:ext>
            </a:extLst>
          </p:cNvPr>
          <p:cNvSpPr txBox="1"/>
          <p:nvPr/>
        </p:nvSpPr>
        <p:spPr>
          <a:xfrm>
            <a:off x="2924225" y="3044279"/>
            <a:ext cx="6024406" cy="769441"/>
          </a:xfrm>
          <a:prstGeom prst="rect">
            <a:avLst/>
          </a:prstGeom>
          <a:noFill/>
        </p:spPr>
        <p:txBody>
          <a:bodyPr wrap="none" rtlCol="0">
            <a:spAutoFit/>
          </a:bodyPr>
          <a:lstStyle/>
          <a:p>
            <a:r>
              <a:rPr lang="en-US" sz="4400">
                <a:highlight>
                  <a:srgbClr val="FFFF00"/>
                </a:highlight>
                <a:latin typeface="Ink Free" panose="03080402000500000000" pitchFamily="66" charset="0"/>
              </a:rPr>
              <a:t>6. </a:t>
            </a:r>
            <a:r>
              <a:rPr lang="en-US" sz="4400">
                <a:latin typeface="Ink Free" panose="03080402000500000000" pitchFamily="66" charset="0"/>
              </a:rPr>
              <a:t>Thgouht Partnership</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A46A54E4-6E30-24FC-E738-7C87D6BEC522}"/>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E6B07C8-3038-37D4-4AD8-8254664AB67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22119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dissolv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
        <p:nvSpPr>
          <p:cNvPr id="3" name="TextBox 2">
            <a:extLst>
              <a:ext uri="{FF2B5EF4-FFF2-40B4-BE49-F238E27FC236}">
                <a16:creationId xmlns:a16="http://schemas.microsoft.com/office/drawing/2014/main" id="{0F67DA70-DD42-9028-AD39-A847FD54AF7B}"/>
              </a:ext>
            </a:extLst>
          </p:cNvPr>
          <p:cNvSpPr txBox="1"/>
          <p:nvPr/>
        </p:nvSpPr>
        <p:spPr>
          <a:xfrm>
            <a:off x="4276578" y="548639"/>
            <a:ext cx="2345514" cy="369332"/>
          </a:xfrm>
          <a:prstGeom prst="rect">
            <a:avLst/>
          </a:prstGeom>
          <a:noFill/>
        </p:spPr>
        <p:txBody>
          <a:bodyPr wrap="none" rtlCol="0">
            <a:spAutoFit/>
          </a:bodyPr>
          <a:lstStyle/>
          <a:p>
            <a:r>
              <a:rPr lang="en-US" b="1"/>
              <a:t>Enforcing Paternership</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6774D0-4DCD-5579-AD68-759CD1474A5F}"/>
              </a:ext>
            </a:extLst>
          </p:cNvPr>
          <p:cNvSpPr txBox="1"/>
          <p:nvPr/>
        </p:nvSpPr>
        <p:spPr>
          <a:xfrm>
            <a:off x="2827283" y="2112579"/>
            <a:ext cx="1782860" cy="369332"/>
          </a:xfrm>
          <a:prstGeom prst="rect">
            <a:avLst/>
          </a:prstGeom>
          <a:noFill/>
        </p:spPr>
        <p:txBody>
          <a:bodyPr wrap="none" rtlCol="0">
            <a:spAutoFit/>
          </a:bodyPr>
          <a:lstStyle/>
          <a:p>
            <a:pPr marL="285750" indent="-285750">
              <a:buFont typeface="Arial" panose="020B0604020202020204" pitchFamily="34" charset="0"/>
              <a:buChar char="•"/>
            </a:pPr>
            <a:r>
              <a:rPr lang="en-US"/>
              <a:t>Give it agency</a:t>
            </a:r>
          </a:p>
        </p:txBody>
      </p:sp>
      <p:sp>
        <p:nvSpPr>
          <p:cNvPr id="3" name="TextBox 2">
            <a:extLst>
              <a:ext uri="{FF2B5EF4-FFF2-40B4-BE49-F238E27FC236}">
                <a16:creationId xmlns:a16="http://schemas.microsoft.com/office/drawing/2014/main" id="{C1996E46-B7A3-12EB-AF96-0845C1BB0BA7}"/>
              </a:ext>
            </a:extLst>
          </p:cNvPr>
          <p:cNvSpPr txBox="1"/>
          <p:nvPr/>
        </p:nvSpPr>
        <p:spPr>
          <a:xfrm>
            <a:off x="2827283" y="2856186"/>
            <a:ext cx="6825138" cy="369332"/>
          </a:xfrm>
          <a:prstGeom prst="rect">
            <a:avLst/>
          </a:prstGeom>
          <a:noFill/>
        </p:spPr>
        <p:txBody>
          <a:bodyPr wrap="none" rtlCol="0">
            <a:spAutoFit/>
          </a:bodyPr>
          <a:lstStyle/>
          <a:p>
            <a:pPr marL="285750" indent="-285750">
              <a:buFont typeface="Arial" panose="020B0604020202020204" pitchFamily="34" charset="0"/>
              <a:buChar char="•"/>
            </a:pPr>
            <a:r>
              <a:rPr lang="en-US"/>
              <a:t>Before letting it go do the task, stop it and ask what it is about to do</a:t>
            </a:r>
          </a:p>
        </p:txBody>
      </p:sp>
      <p:sp>
        <p:nvSpPr>
          <p:cNvPr id="4" name="TextBox 3">
            <a:extLst>
              <a:ext uri="{FF2B5EF4-FFF2-40B4-BE49-F238E27FC236}">
                <a16:creationId xmlns:a16="http://schemas.microsoft.com/office/drawing/2014/main" id="{F7246E59-E32E-756D-C679-5AF500C90CA6}"/>
              </a:ext>
            </a:extLst>
          </p:cNvPr>
          <p:cNvSpPr txBox="1"/>
          <p:nvPr/>
        </p:nvSpPr>
        <p:spPr>
          <a:xfrm>
            <a:off x="2827283" y="3599794"/>
            <a:ext cx="5057795" cy="369332"/>
          </a:xfrm>
          <a:prstGeom prst="rect">
            <a:avLst/>
          </a:prstGeom>
          <a:noFill/>
        </p:spPr>
        <p:txBody>
          <a:bodyPr wrap="none" rtlCol="0">
            <a:spAutoFit/>
          </a:bodyPr>
          <a:lstStyle/>
          <a:p>
            <a:pPr marL="285750" indent="-285750">
              <a:buFont typeface="Arial" panose="020B0604020202020204" pitchFamily="34" charset="0"/>
              <a:buChar char="•"/>
            </a:pPr>
            <a:r>
              <a:rPr lang="en-US"/>
              <a:t>When it asks you a question, ask it for its opinion</a:t>
            </a:r>
          </a:p>
        </p:txBody>
      </p:sp>
    </p:spTree>
    <p:extLst>
      <p:ext uri="{BB962C8B-B14F-4D97-AF65-F5344CB8AC3E}">
        <p14:creationId xmlns:p14="http://schemas.microsoft.com/office/powerpoint/2010/main" val="65508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C12F52-86D5-7371-8CD2-F81E1BF93EE8}"/>
            </a:ext>
          </a:extLst>
        </p:cNvPr>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43D35EFD-98A2-85F6-88B7-F554563377C8}"/>
              </a:ext>
            </a:extLst>
          </p:cNvPr>
          <p:cNvPicPr>
            <a:picLocks noChangeAspect="1"/>
          </p:cNvPicPr>
          <p:nvPr/>
        </p:nvPicPr>
        <p:blipFill>
          <a:blip r:embed="rId2"/>
          <a:stretch>
            <a:fillRect/>
          </a:stretch>
        </p:blipFill>
        <p:spPr>
          <a:xfrm>
            <a:off x="4038380" y="1278540"/>
            <a:ext cx="4178300" cy="4279900"/>
          </a:xfrm>
          <a:prstGeom prst="rect">
            <a:avLst/>
          </a:prstGeom>
        </p:spPr>
      </p:pic>
      <p:pic>
        <p:nvPicPr>
          <p:cNvPr id="13" name="Picture 12" descr="A diagram of a diagram&#10;&#10;AI-generated content may be incorrect.">
            <a:extLst>
              <a:ext uri="{FF2B5EF4-FFF2-40B4-BE49-F238E27FC236}">
                <a16:creationId xmlns:a16="http://schemas.microsoft.com/office/drawing/2014/main" id="{3C221CF3-D79F-0214-437C-8018052FCCAA}"/>
              </a:ext>
            </a:extLst>
          </p:cNvPr>
          <p:cNvPicPr>
            <a:picLocks noChangeAspect="1"/>
          </p:cNvPicPr>
          <p:nvPr/>
        </p:nvPicPr>
        <p:blipFill>
          <a:blip r:embed="rId3"/>
          <a:stretch>
            <a:fillRect/>
          </a:stretch>
        </p:blipFill>
        <p:spPr>
          <a:xfrm>
            <a:off x="4023710" y="1244600"/>
            <a:ext cx="4165600" cy="4368800"/>
          </a:xfrm>
          <a:prstGeom prst="rect">
            <a:avLst/>
          </a:prstGeom>
        </p:spPr>
      </p:pic>
    </p:spTree>
    <p:extLst>
      <p:ext uri="{BB962C8B-B14F-4D97-AF65-F5344CB8AC3E}">
        <p14:creationId xmlns:p14="http://schemas.microsoft.com/office/powerpoint/2010/main" val="16368895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71D342-1687-93CC-AB63-87085F855CF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0F46EF-D987-79F1-7E80-3A2AACAC575C}"/>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misinterpreting your asks</a:t>
            </a:r>
            <a:endParaRPr lang="en-US" sz="2800" b="1">
              <a:solidFill>
                <a:srgbClr val="700001"/>
              </a:solidFill>
              <a:latin typeface="Ink Free" panose="03080402000500000000" pitchFamily="66" charset="0"/>
            </a:endParaRPr>
          </a:p>
        </p:txBody>
      </p:sp>
      <p:sp>
        <p:nvSpPr>
          <p:cNvPr id="9" name="TextBox 8">
            <a:extLst>
              <a:ext uri="{FF2B5EF4-FFF2-40B4-BE49-F238E27FC236}">
                <a16:creationId xmlns:a16="http://schemas.microsoft.com/office/drawing/2014/main" id="{6A1D75CD-F777-4C74-C4FB-836B0ECE4474}"/>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2" name="TextBox 1">
            <a:extLst>
              <a:ext uri="{FF2B5EF4-FFF2-40B4-BE49-F238E27FC236}">
                <a16:creationId xmlns:a16="http://schemas.microsoft.com/office/drawing/2014/main" id="{CCDE29D8-65DC-EC98-F0E3-9E0FD466BFA6}"/>
              </a:ext>
            </a:extLst>
          </p:cNvPr>
          <p:cNvSpPr txBox="1"/>
          <p:nvPr/>
        </p:nvSpPr>
        <p:spPr>
          <a:xfrm>
            <a:off x="977462" y="2308132"/>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does not clarify your intent</a:t>
            </a:r>
            <a:endParaRPr lang="en-US" sz="2800" b="1">
              <a:solidFill>
                <a:srgbClr val="700001"/>
              </a:solidFill>
              <a:latin typeface="Ink Free" panose="03080402000500000000" pitchFamily="66" charset="0"/>
            </a:endParaRPr>
          </a:p>
        </p:txBody>
      </p:sp>
      <p:sp>
        <p:nvSpPr>
          <p:cNvPr id="4" name="TextBox 3">
            <a:extLst>
              <a:ext uri="{FF2B5EF4-FFF2-40B4-BE49-F238E27FC236}">
                <a16:creationId xmlns:a16="http://schemas.microsoft.com/office/drawing/2014/main" id="{39543EB2-7BFB-61C7-41F4-7717E9A28F20}"/>
              </a:ext>
            </a:extLst>
          </p:cNvPr>
          <p:cNvSpPr txBox="1"/>
          <p:nvPr/>
        </p:nvSpPr>
        <p:spPr>
          <a:xfrm>
            <a:off x="977462" y="3002964"/>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Give it agency. Collaborate</a:t>
            </a:r>
            <a:endParaRPr lang="en-US" sz="2800" b="1">
              <a:solidFill>
                <a:srgbClr val="1B4A00"/>
              </a:solidFill>
              <a:latin typeface="Ink Free" panose="03080402000500000000" pitchFamily="66" charset="0"/>
            </a:endParaRPr>
          </a:p>
        </p:txBody>
      </p:sp>
    </p:spTree>
    <p:extLst>
      <p:ext uri="{BB962C8B-B14F-4D97-AF65-F5344CB8AC3E}">
        <p14:creationId xmlns:p14="http://schemas.microsoft.com/office/powerpoint/2010/main" val="32459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8F0E7B-488E-E633-AC63-FD43733768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177C77-07D3-FAD5-3A0A-EBF25479FDCF}"/>
              </a:ext>
            </a:extLst>
          </p:cNvPr>
          <p:cNvSpPr txBox="1"/>
          <p:nvPr/>
        </p:nvSpPr>
        <p:spPr>
          <a:xfrm>
            <a:off x="3076832" y="3954162"/>
            <a:ext cx="6620402" cy="923330"/>
          </a:xfrm>
          <a:prstGeom prst="rect">
            <a:avLst/>
          </a:prstGeom>
          <a:noFill/>
        </p:spPr>
        <p:txBody>
          <a:bodyPr wrap="none" rtlCol="0">
            <a:spAutoFit/>
          </a:bodyPr>
          <a:lstStyle/>
          <a:p>
            <a:r>
              <a:rPr lang="en-US"/>
              <a:t>Thought: You could give it all your practices, but if some of them are </a:t>
            </a:r>
          </a:p>
          <a:p>
            <a:r>
              <a:rPr lang="en-US"/>
              <a:t>not relevant to what you’re doing, theywill distract the agent</a:t>
            </a:r>
          </a:p>
          <a:p>
            <a:endParaRPr lang="en-US"/>
          </a:p>
        </p:txBody>
      </p:sp>
    </p:spTree>
    <p:extLst>
      <p:ext uri="{BB962C8B-B14F-4D97-AF65-F5344CB8AC3E}">
        <p14:creationId xmlns:p14="http://schemas.microsoft.com/office/powerpoint/2010/main" val="89820840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FA46C8-813B-7BDA-0078-693843D08E78}"/>
            </a:ext>
          </a:extLst>
        </p:cNvPr>
        <p:cNvGrpSpPr/>
        <p:nvPr/>
      </p:nvGrpSpPr>
      <p:grpSpPr>
        <a:xfrm>
          <a:off x="0" y="0"/>
          <a:ext cx="0" cy="0"/>
          <a:chOff x="0" y="0"/>
          <a:chExt cx="0" cy="0"/>
        </a:xfrm>
      </p:grpSpPr>
    </p:spTree>
    <p:extLst>
      <p:ext uri="{BB962C8B-B14F-4D97-AF65-F5344CB8AC3E}">
        <p14:creationId xmlns:p14="http://schemas.microsoft.com/office/powerpoint/2010/main" val="2537941445"/>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AA19CB-5878-CAB3-1EC9-775411ABC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74F552-EF6C-5C54-5A2E-EBEFBBE20732}"/>
              </a:ext>
            </a:extLst>
          </p:cNvPr>
          <p:cNvSpPr txBox="1"/>
          <p:nvPr/>
        </p:nvSpPr>
        <p:spPr>
          <a:xfrm>
            <a:off x="2986514" y="2967335"/>
            <a:ext cx="5593326" cy="461665"/>
          </a:xfrm>
          <a:prstGeom prst="rect">
            <a:avLst/>
          </a:prstGeom>
          <a:noFill/>
        </p:spPr>
        <p:txBody>
          <a:bodyPr wrap="none" rtlCol="0">
            <a:spAutoFit/>
          </a:bodyPr>
          <a:lstStyle/>
          <a:p>
            <a:r>
              <a:rPr lang="en-US" sz="2400"/>
              <a:t>AI forgets all previous experiences with you</a:t>
            </a:r>
          </a:p>
        </p:txBody>
      </p:sp>
      <p:sp>
        <p:nvSpPr>
          <p:cNvPr id="3" name="Title 3">
            <a:extLst>
              <a:ext uri="{FF2B5EF4-FFF2-40B4-BE49-F238E27FC236}">
                <a16:creationId xmlns:a16="http://schemas.microsoft.com/office/drawing/2014/main" id="{12D448E3-88DE-5F35-893F-C9499D9C9EA1}"/>
              </a:ext>
            </a:extLst>
          </p:cNvPr>
          <p:cNvSpPr txBox="1">
            <a:spLocks/>
          </p:cNvSpPr>
          <p:nvPr/>
        </p:nvSpPr>
        <p:spPr>
          <a:xfrm>
            <a:off x="4953399" y="2167560"/>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sp>
        <p:nvSpPr>
          <p:cNvPr id="4" name="TextBox 3">
            <a:extLst>
              <a:ext uri="{FF2B5EF4-FFF2-40B4-BE49-F238E27FC236}">
                <a16:creationId xmlns:a16="http://schemas.microsoft.com/office/drawing/2014/main" id="{8C7D231E-8FC6-D536-BE21-FA3E76D4F303}"/>
              </a:ext>
            </a:extLst>
          </p:cNvPr>
          <p:cNvSpPr txBox="1"/>
          <p:nvPr/>
        </p:nvSpPr>
        <p:spPr>
          <a:xfrm>
            <a:off x="7871255" y="5622324"/>
            <a:ext cx="1077539" cy="646331"/>
          </a:xfrm>
          <a:prstGeom prst="rect">
            <a:avLst/>
          </a:prstGeom>
          <a:noFill/>
        </p:spPr>
        <p:txBody>
          <a:bodyPr wrap="none" rtlCol="0">
            <a:spAutoFit/>
          </a:bodyPr>
          <a:lstStyle/>
          <a:p>
            <a:r>
              <a:rPr lang="en-US">
                <a:solidFill>
                  <a:schemeClr val="tx1">
                    <a:lumMod val="50000"/>
                    <a:lumOff val="50000"/>
                  </a:schemeClr>
                </a:solidFill>
              </a:rPr>
              <a:t>amnesia?</a:t>
            </a:r>
          </a:p>
          <a:p>
            <a:endParaRPr lang="en-US">
              <a:solidFill>
                <a:schemeClr val="tx1">
                  <a:lumMod val="50000"/>
                  <a:lumOff val="50000"/>
                </a:schemeClr>
              </a:solidFill>
            </a:endParaRPr>
          </a:p>
        </p:txBody>
      </p:sp>
    </p:spTree>
    <p:extLst>
      <p:ext uri="{BB962C8B-B14F-4D97-AF65-F5344CB8AC3E}">
        <p14:creationId xmlns:p14="http://schemas.microsoft.com/office/powerpoint/2010/main" val="31346765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54A5D5-7DCE-F455-5FEC-C07B5BEC12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E9042E-B414-F058-3D56-8063F2B970D1}"/>
              </a:ext>
            </a:extLst>
          </p:cNvPr>
          <p:cNvSpPr txBox="1"/>
          <p:nvPr/>
        </p:nvSpPr>
        <p:spPr>
          <a:xfrm>
            <a:off x="3620529" y="3013501"/>
            <a:ext cx="4556697" cy="830997"/>
          </a:xfrm>
          <a:prstGeom prst="rect">
            <a:avLst/>
          </a:prstGeom>
          <a:noFill/>
        </p:spPr>
        <p:txBody>
          <a:bodyPr wrap="none" rtlCol="0">
            <a:spAutoFit/>
          </a:bodyPr>
          <a:lstStyle/>
          <a:p>
            <a:pPr marL="285750" indent="-285750">
              <a:buFont typeface="Arial" panose="020B0604020202020204" pitchFamily="34" charset="0"/>
              <a:buChar char="•"/>
            </a:pPr>
            <a:r>
              <a:rPr lang="en-US" sz="2400"/>
              <a:t>not wanting to close the window</a:t>
            </a:r>
          </a:p>
          <a:p>
            <a:pPr marL="285750" indent="-285750">
              <a:buFont typeface="Arial" panose="020B0604020202020204" pitchFamily="34" charset="0"/>
              <a:buChar char="•"/>
            </a:pPr>
            <a:r>
              <a:rPr lang="en-US" sz="2400"/>
              <a:t>having to repeat yourself</a:t>
            </a:r>
          </a:p>
        </p:txBody>
      </p:sp>
      <p:sp>
        <p:nvSpPr>
          <p:cNvPr id="3" name="Title 3">
            <a:extLst>
              <a:ext uri="{FF2B5EF4-FFF2-40B4-BE49-F238E27FC236}">
                <a16:creationId xmlns:a16="http://schemas.microsoft.com/office/drawing/2014/main" id="{38BBB71D-6F5C-13C6-52EA-A369DBD57873}"/>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Symptoms</a:t>
            </a:r>
            <a:endParaRPr lang="en-US" sz="3200" b="1" i="1">
              <a:latin typeface="Ink Free" panose="03080402000500000000" pitchFamily="66" charset="0"/>
            </a:endParaRPr>
          </a:p>
        </p:txBody>
      </p:sp>
      <p:sp>
        <p:nvSpPr>
          <p:cNvPr id="4" name="TextBox 3">
            <a:extLst>
              <a:ext uri="{FF2B5EF4-FFF2-40B4-BE49-F238E27FC236}">
                <a16:creationId xmlns:a16="http://schemas.microsoft.com/office/drawing/2014/main" id="{FB527978-EFFD-672A-03E9-1BF2CF7FC939}"/>
              </a:ext>
            </a:extLst>
          </p:cNvPr>
          <p:cNvSpPr txBox="1"/>
          <p:nvPr/>
        </p:nvSpPr>
        <p:spPr>
          <a:xfrm>
            <a:off x="1754659" y="4856206"/>
            <a:ext cx="10131491" cy="1477328"/>
          </a:xfrm>
          <a:prstGeom prst="rect">
            <a:avLst/>
          </a:prstGeom>
          <a:noFill/>
        </p:spPr>
        <p:txBody>
          <a:bodyPr wrap="none" rtlCol="0">
            <a:spAutoFit/>
          </a:bodyPr>
          <a:lstStyle/>
          <a:p>
            <a:pPr marL="285750" indent="-285750">
              <a:buFontTx/>
              <a:buChar char="-"/>
            </a:pPr>
            <a:r>
              <a:rPr lang="en-US">
                <a:solidFill>
                  <a:schemeClr val="tx1">
                    <a:lumMod val="50000"/>
                    <a:lumOff val="50000"/>
                  </a:schemeClr>
                </a:solidFill>
              </a:rPr>
              <a:t>Having to repeat yourself - every session, re-explaining the same things </a:t>
            </a:r>
          </a:p>
          <a:p>
            <a:pPr marL="285750" indent="-285750">
              <a:buFontTx/>
              <a:buChar char="-"/>
            </a:pPr>
            <a:r>
              <a:rPr lang="en-US">
                <a:solidFill>
                  <a:schemeClr val="tx1">
                    <a:lumMod val="50000"/>
                    <a:lumOff val="50000"/>
                  </a:schemeClr>
                </a:solidFill>
              </a:rPr>
              <a:t>Not wanting to close the window because you invested so much into this one </a:t>
            </a:r>
          </a:p>
          <a:p>
            <a:pPr marL="285750" indent="-285750">
              <a:buFontTx/>
              <a:buChar char="-"/>
            </a:pPr>
            <a:r>
              <a:rPr lang="en-US">
                <a:solidFill>
                  <a:schemeClr val="tx1">
                    <a:lumMod val="50000"/>
                    <a:lumOff val="50000"/>
                  </a:schemeClr>
                </a:solidFill>
              </a:rPr>
              <a:t>YOU become its memory - you're the one doing all the remembering, and it's exhausting </a:t>
            </a:r>
          </a:p>
          <a:p>
            <a:pPr marL="285750" indent="-285750">
              <a:buFontTx/>
              <a:buChar char="-"/>
            </a:pPr>
            <a:r>
              <a:rPr lang="en-US">
                <a:solidFill>
                  <a:schemeClr val="tx1">
                    <a:lumMod val="50000"/>
                    <a:lumOff val="50000"/>
                  </a:schemeClr>
                </a:solidFill>
              </a:rPr>
              <a:t>Every new session is a stranger - all the understanding, all the teaching, gone </a:t>
            </a:r>
          </a:p>
          <a:p>
            <a:pPr marL="285750" indent="-285750">
              <a:buFontTx/>
              <a:buChar char="-"/>
            </a:pPr>
            <a:r>
              <a:rPr lang="en-US">
                <a:solidFill>
                  <a:schemeClr val="tx1">
                    <a:lumMod val="50000"/>
                    <a:lumOff val="50000"/>
                  </a:schemeClr>
                </a:solidFill>
              </a:rPr>
              <a:t>Effort evaporates - you put real work into getting it to understand you, and that work just disappears</a:t>
            </a:r>
          </a:p>
        </p:txBody>
      </p:sp>
    </p:spTree>
    <p:extLst>
      <p:ext uri="{BB962C8B-B14F-4D97-AF65-F5344CB8AC3E}">
        <p14:creationId xmlns:p14="http://schemas.microsoft.com/office/powerpoint/2010/main" val="422305510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F8EA80-7A0C-B457-AC0A-C24D414507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2EAF76-E88F-6ED3-188D-CD05EDD2B1E7}"/>
              </a:ext>
            </a:extLst>
          </p:cNvPr>
          <p:cNvSpPr txBox="1"/>
          <p:nvPr/>
        </p:nvSpPr>
        <p:spPr>
          <a:xfrm>
            <a:off x="4609070" y="3059668"/>
            <a:ext cx="292068" cy="369332"/>
          </a:xfrm>
          <a:prstGeom prst="rect">
            <a:avLst/>
          </a:prstGeom>
          <a:noFill/>
        </p:spPr>
        <p:txBody>
          <a:bodyPr wrap="none" rtlCol="0">
            <a:spAutoFit/>
          </a:bodyPr>
          <a:lstStyle/>
          <a:p>
            <a:r>
              <a:rPr lang="en-US" b="1"/>
              <a:t>?</a:t>
            </a:r>
            <a:endParaRPr lang="en-US"/>
          </a:p>
        </p:txBody>
      </p:sp>
      <p:sp>
        <p:nvSpPr>
          <p:cNvPr id="3" name="Title 3">
            <a:extLst>
              <a:ext uri="{FF2B5EF4-FFF2-40B4-BE49-F238E27FC236}">
                <a16:creationId xmlns:a16="http://schemas.microsoft.com/office/drawing/2014/main" id="{06F20BEE-9BF7-8B9D-7015-5F25AC9CC0F0}"/>
              </a:ext>
            </a:extLst>
          </p:cNvPr>
          <p:cNvSpPr txBox="1">
            <a:spLocks/>
          </p:cNvSpPr>
          <p:nvPr/>
        </p:nvSpPr>
        <p:spPr>
          <a:xfrm>
            <a:off x="4953399" y="2167560"/>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Story</a:t>
            </a:r>
            <a:endParaRPr lang="en-US" sz="3200" b="1" i="1">
              <a:latin typeface="Ink Free" panose="03080402000500000000" pitchFamily="66" charset="0"/>
            </a:endParaRPr>
          </a:p>
        </p:txBody>
      </p:sp>
    </p:spTree>
    <p:extLst>
      <p:ext uri="{BB962C8B-B14F-4D97-AF65-F5344CB8AC3E}">
        <p14:creationId xmlns:p14="http://schemas.microsoft.com/office/powerpoint/2010/main" val="2422754774"/>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0E4F1D-C7BD-9350-E6A9-9EEFF348DA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97C90F-1143-1027-329C-E475766EA184}"/>
              </a:ext>
            </a:extLst>
          </p:cNvPr>
          <p:cNvSpPr txBox="1"/>
          <p:nvPr/>
        </p:nvSpPr>
        <p:spPr>
          <a:xfrm>
            <a:off x="3954161" y="2951717"/>
            <a:ext cx="2742930" cy="1569660"/>
          </a:xfrm>
          <a:prstGeom prst="rect">
            <a:avLst/>
          </a:prstGeom>
          <a:noFill/>
        </p:spPr>
        <p:txBody>
          <a:bodyPr wrap="none" rtlCol="0">
            <a:spAutoFit/>
          </a:bodyPr>
          <a:lstStyle/>
          <a:p>
            <a:pPr marL="285750" indent="-285750">
              <a:buFont typeface="Arial" panose="020B0604020202020204" pitchFamily="34" charset="0"/>
              <a:buChar char="•"/>
            </a:pPr>
            <a:r>
              <a:rPr lang="en-US" sz="2400"/>
              <a:t>AI has no memory</a:t>
            </a:r>
          </a:p>
          <a:p>
            <a:endParaRPr lang="en-US" sz="2400"/>
          </a:p>
          <a:p>
            <a:pPr marL="285750" indent="-285750">
              <a:buFont typeface="Arial" panose="020B0604020202020204" pitchFamily="34" charset="0"/>
              <a:buChar char="•"/>
            </a:pPr>
            <a:r>
              <a:rPr lang="en-US" sz="2400"/>
              <a:t>Obstacle:</a:t>
            </a:r>
          </a:p>
          <a:p>
            <a:pPr marL="742950" lvl="1" indent="-285750">
              <a:buFont typeface="Arial" panose="020B0604020202020204" pitchFamily="34" charset="0"/>
              <a:buChar char="•"/>
            </a:pPr>
            <a:r>
              <a:rPr lang="en-US" sz="2400"/>
              <a:t>Cannot learn</a:t>
            </a:r>
          </a:p>
        </p:txBody>
      </p:sp>
      <p:sp>
        <p:nvSpPr>
          <p:cNvPr id="3" name="Title 3">
            <a:extLst>
              <a:ext uri="{FF2B5EF4-FFF2-40B4-BE49-F238E27FC236}">
                <a16:creationId xmlns:a16="http://schemas.microsoft.com/office/drawing/2014/main" id="{D30FCBEC-AC19-D978-0ABC-91486164744C}"/>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Cause</a:t>
            </a:r>
            <a:endParaRPr lang="en-US" sz="3200" b="1" i="1">
              <a:latin typeface="Ink Free" panose="03080402000500000000" pitchFamily="66" charset="0"/>
            </a:endParaRPr>
          </a:p>
        </p:txBody>
      </p:sp>
      <p:sp>
        <p:nvSpPr>
          <p:cNvPr id="5" name="TextBox 4">
            <a:extLst>
              <a:ext uri="{FF2B5EF4-FFF2-40B4-BE49-F238E27FC236}">
                <a16:creationId xmlns:a16="http://schemas.microsoft.com/office/drawing/2014/main" id="{6633F672-2330-FEBD-137F-AD69DB3935B8}"/>
              </a:ext>
            </a:extLst>
          </p:cNvPr>
          <p:cNvSpPr txBox="1"/>
          <p:nvPr/>
        </p:nvSpPr>
        <p:spPr>
          <a:xfrm>
            <a:off x="1018917" y="5059382"/>
            <a:ext cx="10154165" cy="1200329"/>
          </a:xfrm>
          <a:prstGeom prst="rect">
            <a:avLst/>
          </a:prstGeom>
          <a:noFill/>
        </p:spPr>
        <p:txBody>
          <a:bodyPr wrap="square">
            <a:spAutoFit/>
          </a:bodyPr>
          <a:lstStyle/>
          <a:p>
            <a:pPr marL="285750" indent="-285750">
              <a:buFontTx/>
              <a:buChar char="-"/>
            </a:pPr>
            <a:r>
              <a:rPr lang="en-US">
                <a:solidFill>
                  <a:schemeClr val="tx1">
                    <a:lumMod val="50000"/>
                    <a:lumOff val="50000"/>
                  </a:schemeClr>
                </a:solidFill>
                <a:effectLst/>
                <a:latin typeface="Courier New" panose="02070309020205020404" pitchFamily="49" charset="0"/>
              </a:rPr>
              <a:t>Fixed weights — you can't teach it through conversation with you</a:t>
            </a:r>
          </a:p>
          <a:p>
            <a:pPr marL="285750" indent="-285750">
              <a:buFontTx/>
              <a:buChar char="-"/>
            </a:pPr>
            <a:r>
              <a:rPr lang="en-US">
                <a:solidFill>
                  <a:schemeClr val="tx1">
                    <a:lumMod val="50000"/>
                    <a:lumOff val="50000"/>
                  </a:schemeClr>
                </a:solidFill>
                <a:effectLst/>
                <a:latin typeface="Courier New" panose="02070309020205020404" pitchFamily="49" charset="0"/>
              </a:rPr>
              <a:t>Statelessness — what looks like memory is just re-reading the conversation each time. Close the window, it's gone</a:t>
            </a:r>
          </a:p>
          <a:p>
            <a:pPr marL="285750" indent="-285750">
              <a:buFontTx/>
              <a:buChar char="-"/>
            </a:pPr>
            <a:r>
              <a:rPr lang="en-US">
                <a:solidFill>
                  <a:schemeClr val="tx1">
                    <a:lumMod val="50000"/>
                    <a:lumOff val="50000"/>
                  </a:schemeClr>
                </a:solidFill>
                <a:latin typeface="Courier New" panose="02070309020205020404" pitchFamily="49" charset="0"/>
              </a:rPr>
              <a:t>It is not remembering, i</a:t>
            </a:r>
            <a:r>
              <a:rPr lang="en-US">
                <a:solidFill>
                  <a:schemeClr val="tx1">
                    <a:lumMod val="50000"/>
                    <a:lumOff val="50000"/>
                  </a:schemeClr>
                </a:solidFill>
                <a:effectLst/>
                <a:latin typeface="Courier New" panose="02070309020205020404" pitchFamily="49" charset="0"/>
              </a:rPr>
              <a:t>t is re-reading</a:t>
            </a:r>
          </a:p>
        </p:txBody>
      </p:sp>
    </p:spTree>
    <p:extLst>
      <p:ext uri="{BB962C8B-B14F-4D97-AF65-F5344CB8AC3E}">
        <p14:creationId xmlns:p14="http://schemas.microsoft.com/office/powerpoint/2010/main" val="296978721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8497F7-2BE7-642D-BDAD-AF907FE14D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89C5639-FCA1-EF64-2E66-91515C66E681}"/>
              </a:ext>
            </a:extLst>
          </p:cNvPr>
          <p:cNvSpPr/>
          <p:nvPr/>
        </p:nvSpPr>
        <p:spPr>
          <a:xfrm>
            <a:off x="2333297" y="2007476"/>
            <a:ext cx="1471448" cy="328973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2B9621-5799-8DC1-35BE-AC6A382C223E}"/>
              </a:ext>
            </a:extLst>
          </p:cNvPr>
          <p:cNvSpPr txBox="1"/>
          <p:nvPr/>
        </p:nvSpPr>
        <p:spPr>
          <a:xfrm>
            <a:off x="2511973" y="1681655"/>
            <a:ext cx="1146468" cy="369332"/>
          </a:xfrm>
          <a:prstGeom prst="rect">
            <a:avLst/>
          </a:prstGeom>
          <a:noFill/>
        </p:spPr>
        <p:txBody>
          <a:bodyPr wrap="none" rtlCol="0">
            <a:spAutoFit/>
          </a:bodyPr>
          <a:lstStyle/>
          <a:p>
            <a:r>
              <a:rPr lang="en-US"/>
              <a:t>AI learned</a:t>
            </a:r>
          </a:p>
        </p:txBody>
      </p:sp>
      <p:sp>
        <p:nvSpPr>
          <p:cNvPr id="4" name="Rectangle 3">
            <a:extLst>
              <a:ext uri="{FF2B5EF4-FFF2-40B4-BE49-F238E27FC236}">
                <a16:creationId xmlns:a16="http://schemas.microsoft.com/office/drawing/2014/main" id="{9BAE3A43-87AC-5FF5-DEA5-4527B8604906}"/>
              </a:ext>
            </a:extLst>
          </p:cNvPr>
          <p:cNvSpPr/>
          <p:nvPr/>
        </p:nvSpPr>
        <p:spPr>
          <a:xfrm>
            <a:off x="4776952" y="2007476"/>
            <a:ext cx="1886734" cy="3289738"/>
          </a:xfrm>
          <a:prstGeom prst="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14FE3B-7381-3985-395C-E7C3A9777A2B}"/>
              </a:ext>
            </a:extLst>
          </p:cNvPr>
          <p:cNvSpPr txBox="1"/>
          <p:nvPr/>
        </p:nvSpPr>
        <p:spPr>
          <a:xfrm>
            <a:off x="4776952" y="2196661"/>
            <a:ext cx="1886735" cy="369332"/>
          </a:xfrm>
          <a:prstGeom prst="rect">
            <a:avLst/>
          </a:prstGeom>
          <a:noFill/>
        </p:spPr>
        <p:txBody>
          <a:bodyPr wrap="none" rtlCol="0">
            <a:spAutoFit/>
          </a:bodyPr>
          <a:lstStyle/>
          <a:p>
            <a:r>
              <a:rPr lang="en-US"/>
              <a:t>Frozen knowledge</a:t>
            </a:r>
          </a:p>
        </p:txBody>
      </p:sp>
      <p:sp>
        <p:nvSpPr>
          <p:cNvPr id="6" name="Rectangle 5">
            <a:extLst>
              <a:ext uri="{FF2B5EF4-FFF2-40B4-BE49-F238E27FC236}">
                <a16:creationId xmlns:a16="http://schemas.microsoft.com/office/drawing/2014/main" id="{051FE043-7E28-7BBC-B301-DDFFB6CD71E3}"/>
              </a:ext>
            </a:extLst>
          </p:cNvPr>
          <p:cNvSpPr/>
          <p:nvPr/>
        </p:nvSpPr>
        <p:spPr>
          <a:xfrm>
            <a:off x="7840718" y="2007476"/>
            <a:ext cx="1886734" cy="3289738"/>
          </a:xfrm>
          <a:prstGeom prst="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8264E7-5A04-529A-B3F4-3076A009ED3A}"/>
              </a:ext>
            </a:extLst>
          </p:cNvPr>
          <p:cNvSpPr txBox="1"/>
          <p:nvPr/>
        </p:nvSpPr>
        <p:spPr>
          <a:xfrm>
            <a:off x="8057572" y="2228191"/>
            <a:ext cx="1453026" cy="369332"/>
          </a:xfrm>
          <a:prstGeom prst="rect">
            <a:avLst/>
          </a:prstGeom>
          <a:noFill/>
        </p:spPr>
        <p:txBody>
          <a:bodyPr wrap="none" rtlCol="0">
            <a:spAutoFit/>
          </a:bodyPr>
          <a:lstStyle/>
          <a:p>
            <a:r>
              <a:rPr lang="en-US"/>
              <a:t>AI knowledge</a:t>
            </a:r>
          </a:p>
        </p:txBody>
      </p:sp>
      <p:sp>
        <p:nvSpPr>
          <p:cNvPr id="8" name="Rectangle 7">
            <a:extLst>
              <a:ext uri="{FF2B5EF4-FFF2-40B4-BE49-F238E27FC236}">
                <a16:creationId xmlns:a16="http://schemas.microsoft.com/office/drawing/2014/main" id="{D874B360-F24A-4B84-617A-709D66BF5D88}"/>
              </a:ext>
            </a:extLst>
          </p:cNvPr>
          <p:cNvSpPr/>
          <p:nvPr/>
        </p:nvSpPr>
        <p:spPr>
          <a:xfrm>
            <a:off x="7840718" y="1572766"/>
            <a:ext cx="1886734" cy="434710"/>
          </a:xfrm>
          <a:prstGeom prst="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context</a:t>
            </a:r>
          </a:p>
        </p:txBody>
      </p:sp>
    </p:spTree>
    <p:extLst>
      <p:ext uri="{BB962C8B-B14F-4D97-AF65-F5344CB8AC3E}">
        <p14:creationId xmlns:p14="http://schemas.microsoft.com/office/powerpoint/2010/main" val="127701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FC419F-BFDB-2A63-85C3-BCBB84859D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7B958F-22BE-9905-4300-CCE81C17BAC1}"/>
              </a:ext>
            </a:extLst>
          </p:cNvPr>
          <p:cNvSpPr txBox="1"/>
          <p:nvPr/>
        </p:nvSpPr>
        <p:spPr>
          <a:xfrm>
            <a:off x="4004441" y="1019503"/>
            <a:ext cx="1864165" cy="369332"/>
          </a:xfrm>
          <a:prstGeom prst="rect">
            <a:avLst/>
          </a:prstGeom>
          <a:noFill/>
        </p:spPr>
        <p:txBody>
          <a:bodyPr wrap="none" rtlCol="0">
            <a:spAutoFit/>
          </a:bodyPr>
          <a:lstStyle/>
          <a:p>
            <a:r>
              <a:rPr lang="en-US"/>
              <a:t>ai has no memory</a:t>
            </a:r>
          </a:p>
        </p:txBody>
      </p:sp>
      <p:sp>
        <p:nvSpPr>
          <p:cNvPr id="3" name="TextBox 2">
            <a:extLst>
              <a:ext uri="{FF2B5EF4-FFF2-40B4-BE49-F238E27FC236}">
                <a16:creationId xmlns:a16="http://schemas.microsoft.com/office/drawing/2014/main" id="{E651C38F-8FFB-BA94-536A-1AE162F96148}"/>
              </a:ext>
            </a:extLst>
          </p:cNvPr>
          <p:cNvSpPr txBox="1"/>
          <p:nvPr/>
        </p:nvSpPr>
        <p:spPr>
          <a:xfrm>
            <a:off x="756745" y="2144110"/>
            <a:ext cx="2776337" cy="1200329"/>
          </a:xfrm>
          <a:prstGeom prst="rect">
            <a:avLst/>
          </a:prstGeom>
          <a:noFill/>
        </p:spPr>
        <p:txBody>
          <a:bodyPr wrap="none" rtlCol="0">
            <a:spAutoFit/>
          </a:bodyPr>
          <a:lstStyle/>
          <a:p>
            <a:pPr marL="285750" indent="-285750">
              <a:buFontTx/>
              <a:buChar char="-"/>
            </a:pPr>
            <a:r>
              <a:rPr lang="en-US"/>
              <a:t>question A</a:t>
            </a:r>
          </a:p>
          <a:p>
            <a:pPr marL="285750" indent="-285750">
              <a:buFontTx/>
              <a:buChar char="-"/>
            </a:pPr>
            <a:r>
              <a:rPr lang="en-US"/>
              <a:t>answer to A</a:t>
            </a:r>
          </a:p>
          <a:p>
            <a:pPr marL="285750" indent="-285750">
              <a:buFontTx/>
              <a:buChar char="-"/>
            </a:pPr>
            <a:r>
              <a:rPr lang="en-US"/>
              <a:t>question B referencing A</a:t>
            </a:r>
          </a:p>
          <a:p>
            <a:pPr marL="285750" indent="-285750">
              <a:buFontTx/>
              <a:buChar char="-"/>
            </a:pPr>
            <a:r>
              <a:rPr lang="en-US"/>
              <a:t>ai is like: what?</a:t>
            </a:r>
          </a:p>
        </p:txBody>
      </p:sp>
      <p:sp>
        <p:nvSpPr>
          <p:cNvPr id="4" name="TextBox 3">
            <a:extLst>
              <a:ext uri="{FF2B5EF4-FFF2-40B4-BE49-F238E27FC236}">
                <a16:creationId xmlns:a16="http://schemas.microsoft.com/office/drawing/2014/main" id="{3E927A3E-D498-CB9B-AC0E-6FFCA6A00B6A}"/>
              </a:ext>
            </a:extLst>
          </p:cNvPr>
          <p:cNvSpPr txBox="1"/>
          <p:nvPr/>
        </p:nvSpPr>
        <p:spPr>
          <a:xfrm>
            <a:off x="4750676" y="2374942"/>
            <a:ext cx="1609543" cy="369332"/>
          </a:xfrm>
          <a:prstGeom prst="rect">
            <a:avLst/>
          </a:prstGeom>
          <a:noFill/>
        </p:spPr>
        <p:txBody>
          <a:bodyPr wrap="none" rtlCol="0">
            <a:spAutoFit/>
          </a:bodyPr>
          <a:lstStyle/>
          <a:p>
            <a:r>
              <a:rPr lang="en-US"/>
              <a:t>better example</a:t>
            </a:r>
          </a:p>
        </p:txBody>
      </p:sp>
    </p:spTree>
    <p:extLst>
      <p:ext uri="{BB962C8B-B14F-4D97-AF65-F5344CB8AC3E}">
        <p14:creationId xmlns:p14="http://schemas.microsoft.com/office/powerpoint/2010/main" val="3966711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C34D50-EDDC-F6A8-BA7F-F8DF443B23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423675-3A93-65CB-8BE4-08BDEF781955}"/>
              </a:ext>
            </a:extLst>
          </p:cNvPr>
          <p:cNvSpPr txBox="1"/>
          <p:nvPr/>
        </p:nvSpPr>
        <p:spPr>
          <a:xfrm>
            <a:off x="1650124" y="2596055"/>
            <a:ext cx="2409314" cy="369332"/>
          </a:xfrm>
          <a:prstGeom prst="rect">
            <a:avLst/>
          </a:prstGeom>
          <a:noFill/>
        </p:spPr>
        <p:txBody>
          <a:bodyPr wrap="none" rtlCol="0">
            <a:spAutoFit/>
          </a:bodyPr>
          <a:lstStyle/>
          <a:p>
            <a:r>
              <a:rPr lang="en-US"/>
              <a:t>add to the conversation</a:t>
            </a:r>
          </a:p>
        </p:txBody>
      </p:sp>
      <p:sp>
        <p:nvSpPr>
          <p:cNvPr id="3" name="TextBox 2">
            <a:extLst>
              <a:ext uri="{FF2B5EF4-FFF2-40B4-BE49-F238E27FC236}">
                <a16:creationId xmlns:a16="http://schemas.microsoft.com/office/drawing/2014/main" id="{63D99068-BB7B-3D6D-1D9A-0BD2D81A351B}"/>
              </a:ext>
            </a:extLst>
          </p:cNvPr>
          <p:cNvSpPr txBox="1"/>
          <p:nvPr/>
        </p:nvSpPr>
        <p:spPr>
          <a:xfrm>
            <a:off x="6190593" y="2585545"/>
            <a:ext cx="2060116" cy="369332"/>
          </a:xfrm>
          <a:prstGeom prst="rect">
            <a:avLst/>
          </a:prstGeom>
          <a:noFill/>
        </p:spPr>
        <p:txBody>
          <a:bodyPr wrap="none" rtlCol="0">
            <a:spAutoFit/>
          </a:bodyPr>
          <a:lstStyle/>
          <a:p>
            <a:r>
              <a:rPr lang="en-US"/>
              <a:t>restart conversation</a:t>
            </a:r>
          </a:p>
        </p:txBody>
      </p:sp>
    </p:spTree>
    <p:extLst>
      <p:ext uri="{BB962C8B-B14F-4D97-AF65-F5344CB8AC3E}">
        <p14:creationId xmlns:p14="http://schemas.microsoft.com/office/powerpoint/2010/main" val="1670512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6F59E6-36CF-568F-FB20-D412263072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BE729B-6D2F-57C3-23CB-D324DD568158}"/>
              </a:ext>
            </a:extLst>
          </p:cNvPr>
          <p:cNvSpPr txBox="1"/>
          <p:nvPr/>
        </p:nvSpPr>
        <p:spPr>
          <a:xfrm>
            <a:off x="3954161" y="2951717"/>
            <a:ext cx="3225307" cy="1200329"/>
          </a:xfrm>
          <a:prstGeom prst="rect">
            <a:avLst/>
          </a:prstGeom>
          <a:noFill/>
        </p:spPr>
        <p:txBody>
          <a:bodyPr wrap="none" rtlCol="0">
            <a:spAutoFit/>
          </a:bodyPr>
          <a:lstStyle/>
          <a:p>
            <a:pPr marL="285750" indent="-285750">
              <a:buFont typeface="Arial" panose="020B0604020202020204" pitchFamily="34" charset="0"/>
              <a:buChar char="•"/>
            </a:pPr>
            <a:r>
              <a:rPr lang="en-US" sz="2400"/>
              <a:t>Context Management</a:t>
            </a:r>
          </a:p>
          <a:p>
            <a:pPr marL="285750" indent="-285750">
              <a:buFont typeface="Arial" panose="020B0604020202020204" pitchFamily="34" charset="0"/>
              <a:buChar char="•"/>
            </a:pPr>
            <a:r>
              <a:rPr lang="en-US" sz="2400"/>
              <a:t>Knowledge Document</a:t>
            </a:r>
          </a:p>
          <a:p>
            <a:pPr marL="285750" indent="-285750">
              <a:buFont typeface="Arial" panose="020B0604020202020204" pitchFamily="34" charset="0"/>
              <a:buChar char="•"/>
            </a:pPr>
            <a:r>
              <a:rPr lang="en-US" sz="2400"/>
              <a:t>Extract Knowledge</a:t>
            </a:r>
          </a:p>
        </p:txBody>
      </p:sp>
      <p:sp>
        <p:nvSpPr>
          <p:cNvPr id="3" name="Title 3">
            <a:extLst>
              <a:ext uri="{FF2B5EF4-FFF2-40B4-BE49-F238E27FC236}">
                <a16:creationId xmlns:a16="http://schemas.microsoft.com/office/drawing/2014/main" id="{BE958D50-A580-24CA-51A2-C1E6BE2100F2}"/>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Patterns</a:t>
            </a:r>
            <a:endParaRPr lang="en-US" sz="3200" b="1" i="1">
              <a:latin typeface="Ink Free" panose="03080402000500000000" pitchFamily="66" charset="0"/>
            </a:endParaRPr>
          </a:p>
        </p:txBody>
      </p:sp>
      <p:pic>
        <p:nvPicPr>
          <p:cNvPr id="4" name="Picture 3" descr="A green circle with black text and a number&#10;&#10;AI-generated content may be incorrect.">
            <a:extLst>
              <a:ext uri="{FF2B5EF4-FFF2-40B4-BE49-F238E27FC236}">
                <a16:creationId xmlns:a16="http://schemas.microsoft.com/office/drawing/2014/main" id="{0E11DBD0-DA39-B627-E724-ADF1625293D7}"/>
              </a:ext>
            </a:extLst>
          </p:cNvPr>
          <p:cNvPicPr>
            <a:picLocks noChangeAspect="1"/>
          </p:cNvPicPr>
          <p:nvPr/>
        </p:nvPicPr>
        <p:blipFill>
          <a:blip r:embed="rId2"/>
          <a:stretch>
            <a:fillRect/>
          </a:stretch>
        </p:blipFill>
        <p:spPr>
          <a:xfrm>
            <a:off x="9716530" y="1323888"/>
            <a:ext cx="1219200" cy="1270000"/>
          </a:xfrm>
          <a:prstGeom prst="rect">
            <a:avLst/>
          </a:prstGeom>
        </p:spPr>
      </p:pic>
      <p:pic>
        <p:nvPicPr>
          <p:cNvPr id="5" name="Picture 4" descr="A green circle with black text and a number&#10;&#10;AI-generated content may be incorrect.">
            <a:extLst>
              <a:ext uri="{FF2B5EF4-FFF2-40B4-BE49-F238E27FC236}">
                <a16:creationId xmlns:a16="http://schemas.microsoft.com/office/drawing/2014/main" id="{5021A5EE-7554-014D-75B2-E7C2C1B5E7A5}"/>
              </a:ext>
            </a:extLst>
          </p:cNvPr>
          <p:cNvPicPr>
            <a:picLocks noChangeAspect="1"/>
          </p:cNvPicPr>
          <p:nvPr/>
        </p:nvPicPr>
        <p:blipFill>
          <a:blip r:embed="rId3"/>
          <a:stretch>
            <a:fillRect/>
          </a:stretch>
        </p:blipFill>
        <p:spPr>
          <a:xfrm>
            <a:off x="9703830" y="2856299"/>
            <a:ext cx="1231900" cy="1231900"/>
          </a:xfrm>
          <a:prstGeom prst="rect">
            <a:avLst/>
          </a:prstGeom>
        </p:spPr>
      </p:pic>
      <p:pic>
        <p:nvPicPr>
          <p:cNvPr id="6" name="Picture 5" descr="A close-up of a white board&#10;&#10;AI-generated content may be incorrect.">
            <a:extLst>
              <a:ext uri="{FF2B5EF4-FFF2-40B4-BE49-F238E27FC236}">
                <a16:creationId xmlns:a16="http://schemas.microsoft.com/office/drawing/2014/main" id="{C0809DB6-D3CA-C981-AD1A-AC980E89C911}"/>
              </a:ext>
            </a:extLst>
          </p:cNvPr>
          <p:cNvPicPr>
            <a:picLocks noChangeAspect="1"/>
          </p:cNvPicPr>
          <p:nvPr/>
        </p:nvPicPr>
        <p:blipFill>
          <a:blip r:embed="rId4"/>
          <a:stretch>
            <a:fillRect/>
          </a:stretch>
        </p:blipFill>
        <p:spPr>
          <a:xfrm>
            <a:off x="9702629" y="4350610"/>
            <a:ext cx="1168400" cy="1117600"/>
          </a:xfrm>
          <a:prstGeom prst="rect">
            <a:avLst/>
          </a:prstGeom>
        </p:spPr>
      </p:pic>
      <p:sp>
        <p:nvSpPr>
          <p:cNvPr id="7" name="TextBox 6">
            <a:extLst>
              <a:ext uri="{FF2B5EF4-FFF2-40B4-BE49-F238E27FC236}">
                <a16:creationId xmlns:a16="http://schemas.microsoft.com/office/drawing/2014/main" id="{000CC933-AC7B-E2E3-327B-340B358BE706}"/>
              </a:ext>
            </a:extLst>
          </p:cNvPr>
          <p:cNvSpPr txBox="1"/>
          <p:nvPr/>
        </p:nvSpPr>
        <p:spPr>
          <a:xfrm>
            <a:off x="1602642" y="4876117"/>
            <a:ext cx="8113888" cy="1477328"/>
          </a:xfrm>
          <a:prstGeom prst="rect">
            <a:avLst/>
          </a:prstGeom>
          <a:noFill/>
        </p:spPr>
        <p:txBody>
          <a:bodyPr wrap="none" rtlCol="0">
            <a:spAutoFit/>
          </a:bodyPr>
          <a:lstStyle/>
          <a:p>
            <a:pPr marL="285750" indent="-285750">
              <a:buFontTx/>
              <a:buChar char="-"/>
            </a:pPr>
            <a:r>
              <a:rPr lang="en-US"/>
              <a:t>Since it can't remember, you have to become the memory manager </a:t>
            </a:r>
          </a:p>
          <a:p>
            <a:pPr marL="285750" indent="-285750">
              <a:buFontTx/>
              <a:buChar char="-"/>
            </a:pPr>
            <a:r>
              <a:rPr lang="en-US"/>
              <a:t>Move from ephemeral conversation → persistent files </a:t>
            </a:r>
          </a:p>
          <a:p>
            <a:pPr marL="285750" indent="-285750">
              <a:buFontTx/>
              <a:buChar char="-"/>
            </a:pPr>
            <a:r>
              <a:rPr lang="en-US"/>
              <a:t>It's like a save button — you capture what matters before it disappears </a:t>
            </a:r>
          </a:p>
          <a:p>
            <a:pPr marL="285750" indent="-285750">
              <a:buFontTx/>
              <a:buChar char="-"/>
            </a:pPr>
            <a:r>
              <a:rPr lang="en-US"/>
              <a:t>You're building a personal knowledge library that lives outside any single session</a:t>
            </a:r>
          </a:p>
          <a:p>
            <a:endParaRPr lang="en-US"/>
          </a:p>
        </p:txBody>
      </p:sp>
    </p:spTree>
    <p:extLst>
      <p:ext uri="{BB962C8B-B14F-4D97-AF65-F5344CB8AC3E}">
        <p14:creationId xmlns:p14="http://schemas.microsoft.com/office/powerpoint/2010/main" val="181083468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EE2115-8866-1AE1-35A7-20643BE738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77A219-877B-5BA3-FD49-8BC093EEF6A4}"/>
              </a:ext>
            </a:extLst>
          </p:cNvPr>
          <p:cNvSpPr txBox="1"/>
          <p:nvPr/>
        </p:nvSpPr>
        <p:spPr>
          <a:xfrm>
            <a:off x="4004441" y="1019503"/>
            <a:ext cx="2255233" cy="646331"/>
          </a:xfrm>
          <a:prstGeom prst="rect">
            <a:avLst/>
          </a:prstGeom>
          <a:noFill/>
        </p:spPr>
        <p:txBody>
          <a:bodyPr wrap="none" rtlCol="0">
            <a:spAutoFit/>
          </a:bodyPr>
          <a:lstStyle/>
          <a:p>
            <a:r>
              <a:rPr lang="en-US"/>
              <a:t>Knowledge Document</a:t>
            </a:r>
          </a:p>
          <a:p>
            <a:endParaRPr lang="en-US"/>
          </a:p>
        </p:txBody>
      </p:sp>
      <p:sp>
        <p:nvSpPr>
          <p:cNvPr id="5" name="Rectangle 4">
            <a:extLst>
              <a:ext uri="{FF2B5EF4-FFF2-40B4-BE49-F238E27FC236}">
                <a16:creationId xmlns:a16="http://schemas.microsoft.com/office/drawing/2014/main" id="{B23C0823-5E3A-F0C3-D1B2-5FF546E77AEE}"/>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C82E8D-C062-0D81-13CA-EAEEE973D5FB}"/>
              </a:ext>
            </a:extLst>
          </p:cNvPr>
          <p:cNvSpPr/>
          <p:nvPr/>
        </p:nvSpPr>
        <p:spPr>
          <a:xfrm>
            <a:off x="1996964" y="2779984"/>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C1F308-13D7-64C5-BC66-86087445A394}"/>
              </a:ext>
            </a:extLst>
          </p:cNvPr>
          <p:cNvSpPr/>
          <p:nvPr/>
        </p:nvSpPr>
        <p:spPr>
          <a:xfrm>
            <a:off x="7152289" y="2575033"/>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04F0D2-45FE-F000-1DD8-68D4C4F06ADE}"/>
              </a:ext>
            </a:extLst>
          </p:cNvPr>
          <p:cNvSpPr txBox="1"/>
          <p:nvPr/>
        </p:nvSpPr>
        <p:spPr>
          <a:xfrm>
            <a:off x="7977352" y="2659117"/>
            <a:ext cx="1518301" cy="369332"/>
          </a:xfrm>
          <a:prstGeom prst="rect">
            <a:avLst/>
          </a:prstGeom>
          <a:noFill/>
        </p:spPr>
        <p:txBody>
          <a:bodyPr wrap="none" rtlCol="0">
            <a:spAutoFit/>
          </a:bodyPr>
          <a:lstStyle/>
          <a:p>
            <a:r>
              <a:rPr lang="en-US"/>
              <a:t>knowedge.md</a:t>
            </a:r>
          </a:p>
        </p:txBody>
      </p:sp>
    </p:spTree>
    <p:extLst>
      <p:ext uri="{BB962C8B-B14F-4D97-AF65-F5344CB8AC3E}">
        <p14:creationId xmlns:p14="http://schemas.microsoft.com/office/powerpoint/2010/main" val="101864772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567433-9F92-2EDB-50CD-48EB3201F1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65F1CA-14D4-B381-147C-D2337251D94A}"/>
              </a:ext>
            </a:extLst>
          </p:cNvPr>
          <p:cNvSpPr txBox="1"/>
          <p:nvPr/>
        </p:nvSpPr>
        <p:spPr>
          <a:xfrm>
            <a:off x="4004441" y="1019503"/>
            <a:ext cx="1133259" cy="646331"/>
          </a:xfrm>
          <a:prstGeom prst="rect">
            <a:avLst/>
          </a:prstGeom>
          <a:noFill/>
        </p:spPr>
        <p:txBody>
          <a:bodyPr wrap="none" rtlCol="0">
            <a:spAutoFit/>
          </a:bodyPr>
          <a:lstStyle/>
          <a:p>
            <a:r>
              <a:rPr lang="en-US"/>
              <a:t>On restart</a:t>
            </a:r>
          </a:p>
          <a:p>
            <a:endParaRPr lang="en-US"/>
          </a:p>
        </p:txBody>
      </p:sp>
      <p:sp>
        <p:nvSpPr>
          <p:cNvPr id="5" name="Rectangle 4">
            <a:extLst>
              <a:ext uri="{FF2B5EF4-FFF2-40B4-BE49-F238E27FC236}">
                <a16:creationId xmlns:a16="http://schemas.microsoft.com/office/drawing/2014/main" id="{6BBB5F68-A0AD-739C-433B-EBC8D3BDA2D2}"/>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092964F-5FDB-6F20-1A3B-02DE51D8BFD3}"/>
              </a:ext>
            </a:extLst>
          </p:cNvPr>
          <p:cNvSpPr/>
          <p:nvPr/>
        </p:nvSpPr>
        <p:spPr>
          <a:xfrm>
            <a:off x="5754414" y="2338552"/>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F307AA-2F22-54A2-D4D0-3DCE87404D60}"/>
              </a:ext>
            </a:extLst>
          </p:cNvPr>
          <p:cNvSpPr/>
          <p:nvPr/>
        </p:nvSpPr>
        <p:spPr>
          <a:xfrm>
            <a:off x="5851634" y="2425261"/>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09453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EB4980-B44A-7B09-A3ED-47B2860635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39B866-F31C-FCA5-A28D-E6854F484706}"/>
              </a:ext>
            </a:extLst>
          </p:cNvPr>
          <p:cNvSpPr txBox="1"/>
          <p:nvPr/>
        </p:nvSpPr>
        <p:spPr>
          <a:xfrm>
            <a:off x="4004441" y="1019503"/>
            <a:ext cx="1924694" cy="646331"/>
          </a:xfrm>
          <a:prstGeom prst="rect">
            <a:avLst/>
          </a:prstGeom>
          <a:noFill/>
        </p:spPr>
        <p:txBody>
          <a:bodyPr wrap="none" rtlCol="0">
            <a:spAutoFit/>
          </a:bodyPr>
          <a:lstStyle/>
          <a:p>
            <a:r>
              <a:rPr lang="en-US"/>
              <a:t>Extract Knowledge</a:t>
            </a:r>
          </a:p>
          <a:p>
            <a:endParaRPr lang="en-US"/>
          </a:p>
        </p:txBody>
      </p:sp>
      <p:sp>
        <p:nvSpPr>
          <p:cNvPr id="5" name="Rectangle 4">
            <a:extLst>
              <a:ext uri="{FF2B5EF4-FFF2-40B4-BE49-F238E27FC236}">
                <a16:creationId xmlns:a16="http://schemas.microsoft.com/office/drawing/2014/main" id="{D66495DA-E9CB-6331-D2A2-49AA8A5AD1E3}"/>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C12FA0-04C0-2186-ABE3-038EA616ED13}"/>
              </a:ext>
            </a:extLst>
          </p:cNvPr>
          <p:cNvSpPr/>
          <p:nvPr/>
        </p:nvSpPr>
        <p:spPr>
          <a:xfrm>
            <a:off x="1996964" y="2779984"/>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E532CC-1B7B-23F0-A04E-A5C4B46E81B9}"/>
              </a:ext>
            </a:extLst>
          </p:cNvPr>
          <p:cNvSpPr/>
          <p:nvPr/>
        </p:nvSpPr>
        <p:spPr>
          <a:xfrm>
            <a:off x="4162220" y="3464628"/>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8BE435B-406D-4B37-D54A-1A7A71BC08A5}"/>
              </a:ext>
            </a:extLst>
          </p:cNvPr>
          <p:cNvSpPr txBox="1"/>
          <p:nvPr/>
        </p:nvSpPr>
        <p:spPr>
          <a:xfrm>
            <a:off x="4987283" y="3548712"/>
            <a:ext cx="1518301" cy="369332"/>
          </a:xfrm>
          <a:prstGeom prst="rect">
            <a:avLst/>
          </a:prstGeom>
          <a:noFill/>
        </p:spPr>
        <p:txBody>
          <a:bodyPr wrap="none" rtlCol="0">
            <a:spAutoFit/>
          </a:bodyPr>
          <a:lstStyle/>
          <a:p>
            <a:r>
              <a:rPr lang="en-US"/>
              <a:t>knowedge.md</a:t>
            </a:r>
          </a:p>
        </p:txBody>
      </p:sp>
      <p:sp>
        <p:nvSpPr>
          <p:cNvPr id="3" name="TextBox 2">
            <a:extLst>
              <a:ext uri="{FF2B5EF4-FFF2-40B4-BE49-F238E27FC236}">
                <a16:creationId xmlns:a16="http://schemas.microsoft.com/office/drawing/2014/main" id="{BE730F0F-4FA3-6861-9B45-5BD28D9B9F0F}"/>
              </a:ext>
            </a:extLst>
          </p:cNvPr>
          <p:cNvSpPr txBox="1"/>
          <p:nvPr/>
        </p:nvSpPr>
        <p:spPr>
          <a:xfrm>
            <a:off x="3384331" y="3563007"/>
            <a:ext cx="370614" cy="369332"/>
          </a:xfrm>
          <a:prstGeom prst="rect">
            <a:avLst/>
          </a:prstGeom>
          <a:noFill/>
        </p:spPr>
        <p:txBody>
          <a:bodyPr wrap="none" rtlCol="0">
            <a:spAutoFit/>
          </a:bodyPr>
          <a:lstStyle/>
          <a:p>
            <a:r>
              <a:rPr lang="en-US"/>
              <a:t>-&gt;</a:t>
            </a:r>
          </a:p>
        </p:txBody>
      </p:sp>
      <p:sp>
        <p:nvSpPr>
          <p:cNvPr id="4" name="TextBox 3">
            <a:extLst>
              <a:ext uri="{FF2B5EF4-FFF2-40B4-BE49-F238E27FC236}">
                <a16:creationId xmlns:a16="http://schemas.microsoft.com/office/drawing/2014/main" id="{DC3FA801-3417-AE86-E5BC-C32261FEA897}"/>
              </a:ext>
            </a:extLst>
          </p:cNvPr>
          <p:cNvSpPr txBox="1"/>
          <p:nvPr/>
        </p:nvSpPr>
        <p:spPr>
          <a:xfrm>
            <a:off x="3216166" y="2921876"/>
            <a:ext cx="1507400" cy="369332"/>
          </a:xfrm>
          <a:prstGeom prst="rect">
            <a:avLst/>
          </a:prstGeom>
          <a:noFill/>
        </p:spPr>
        <p:txBody>
          <a:bodyPr wrap="none" rtlCol="0">
            <a:spAutoFit/>
          </a:bodyPr>
          <a:lstStyle/>
          <a:p>
            <a:r>
              <a:rPr lang="en-US"/>
              <a:t>save it for me </a:t>
            </a:r>
          </a:p>
        </p:txBody>
      </p:sp>
    </p:spTree>
    <p:extLst>
      <p:ext uri="{BB962C8B-B14F-4D97-AF65-F5344CB8AC3E}">
        <p14:creationId xmlns:p14="http://schemas.microsoft.com/office/powerpoint/2010/main" val="44301643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A17668-D83C-93CB-3A56-2665B4F91D5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831C950-D89D-52EF-3DA8-7BA24036F520}"/>
              </a:ext>
            </a:extLst>
          </p:cNvPr>
          <p:cNvSpPr/>
          <p:nvPr/>
        </p:nvSpPr>
        <p:spPr>
          <a:xfrm>
            <a:off x="8291383" y="667265"/>
            <a:ext cx="1655805" cy="1173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5" name="Rectangle 4">
            <a:extLst>
              <a:ext uri="{FF2B5EF4-FFF2-40B4-BE49-F238E27FC236}">
                <a16:creationId xmlns:a16="http://schemas.microsoft.com/office/drawing/2014/main" id="{4C7B8B53-7377-C48A-8FA4-8BE5BC72F4F7}"/>
              </a:ext>
            </a:extLst>
          </p:cNvPr>
          <p:cNvSpPr/>
          <p:nvPr/>
        </p:nvSpPr>
        <p:spPr>
          <a:xfrm>
            <a:off x="4040659" y="2539313"/>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55DADC1E-795B-783E-A51D-87858788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41" y="821896"/>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7B4A1B2-4019-1F44-1916-497E0ACE62C2}"/>
              </a:ext>
            </a:extLst>
          </p:cNvPr>
          <p:cNvSpPr/>
          <p:nvPr/>
        </p:nvSpPr>
        <p:spPr>
          <a:xfrm>
            <a:off x="10136658" y="1066800"/>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7" name="Rectangle 6">
            <a:extLst>
              <a:ext uri="{FF2B5EF4-FFF2-40B4-BE49-F238E27FC236}">
                <a16:creationId xmlns:a16="http://schemas.microsoft.com/office/drawing/2014/main" id="{7FA1F268-3BBC-DE1E-BBBF-34EAC0A017DD}"/>
              </a:ext>
            </a:extLst>
          </p:cNvPr>
          <p:cNvSpPr/>
          <p:nvPr/>
        </p:nvSpPr>
        <p:spPr>
          <a:xfrm>
            <a:off x="9524996" y="2088292"/>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 name="Rectangle 7">
            <a:extLst>
              <a:ext uri="{FF2B5EF4-FFF2-40B4-BE49-F238E27FC236}">
                <a16:creationId xmlns:a16="http://schemas.microsoft.com/office/drawing/2014/main" id="{2FC592A4-FD67-609D-F970-0DD9107F9074}"/>
              </a:ext>
            </a:extLst>
          </p:cNvPr>
          <p:cNvSpPr/>
          <p:nvPr/>
        </p:nvSpPr>
        <p:spPr>
          <a:xfrm>
            <a:off x="10447636" y="2088292"/>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Tree>
    <p:extLst>
      <p:ext uri="{BB962C8B-B14F-4D97-AF65-F5344CB8AC3E}">
        <p14:creationId xmlns:p14="http://schemas.microsoft.com/office/powerpoint/2010/main" val="1192270791"/>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73FF8A-D536-411B-18BA-3E207562FE2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E588424-1334-3C95-9CD6-D78966EAF8B0}"/>
              </a:ext>
            </a:extLst>
          </p:cNvPr>
          <p:cNvSpPr/>
          <p:nvPr/>
        </p:nvSpPr>
        <p:spPr>
          <a:xfrm>
            <a:off x="8291383" y="667265"/>
            <a:ext cx="1655805" cy="1173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5" name="Rectangle 4">
            <a:extLst>
              <a:ext uri="{FF2B5EF4-FFF2-40B4-BE49-F238E27FC236}">
                <a16:creationId xmlns:a16="http://schemas.microsoft.com/office/drawing/2014/main" id="{9667BFF9-79AB-09DB-AEED-404D287256B0}"/>
              </a:ext>
            </a:extLst>
          </p:cNvPr>
          <p:cNvSpPr/>
          <p:nvPr/>
        </p:nvSpPr>
        <p:spPr>
          <a:xfrm>
            <a:off x="4040659" y="2539313"/>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3C868B95-6C53-E17B-C357-45F52AC42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41" y="821896"/>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689AC7-7D47-FB2A-C313-846555DFA1C7}"/>
              </a:ext>
            </a:extLst>
          </p:cNvPr>
          <p:cNvSpPr/>
          <p:nvPr/>
        </p:nvSpPr>
        <p:spPr>
          <a:xfrm>
            <a:off x="10136658" y="1066800"/>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7" name="Rectangle 6">
            <a:extLst>
              <a:ext uri="{FF2B5EF4-FFF2-40B4-BE49-F238E27FC236}">
                <a16:creationId xmlns:a16="http://schemas.microsoft.com/office/drawing/2014/main" id="{605DA1E8-026F-3030-7929-41EAA066126E}"/>
              </a:ext>
            </a:extLst>
          </p:cNvPr>
          <p:cNvSpPr/>
          <p:nvPr/>
        </p:nvSpPr>
        <p:spPr>
          <a:xfrm>
            <a:off x="4248661" y="2945027"/>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 name="Rectangle 7">
            <a:extLst>
              <a:ext uri="{FF2B5EF4-FFF2-40B4-BE49-F238E27FC236}">
                <a16:creationId xmlns:a16="http://schemas.microsoft.com/office/drawing/2014/main" id="{323CC60B-F0A3-4797-267E-83880C808D2A}"/>
              </a:ext>
            </a:extLst>
          </p:cNvPr>
          <p:cNvSpPr/>
          <p:nvPr/>
        </p:nvSpPr>
        <p:spPr>
          <a:xfrm>
            <a:off x="5275303" y="2755556"/>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 name="TextBox 1">
            <a:extLst>
              <a:ext uri="{FF2B5EF4-FFF2-40B4-BE49-F238E27FC236}">
                <a16:creationId xmlns:a16="http://schemas.microsoft.com/office/drawing/2014/main" id="{30117870-6309-6AF0-D395-2E252241C65B}"/>
              </a:ext>
            </a:extLst>
          </p:cNvPr>
          <p:cNvSpPr txBox="1"/>
          <p:nvPr/>
        </p:nvSpPr>
        <p:spPr>
          <a:xfrm>
            <a:off x="1075038" y="4831492"/>
            <a:ext cx="2735044" cy="369332"/>
          </a:xfrm>
          <a:prstGeom prst="rect">
            <a:avLst/>
          </a:prstGeom>
          <a:noFill/>
        </p:spPr>
        <p:txBody>
          <a:bodyPr wrap="none" rtlCol="0">
            <a:spAutoFit/>
          </a:bodyPr>
          <a:lstStyle/>
          <a:p>
            <a:r>
              <a:rPr lang="en-US"/>
              <a:t>	Customized brain</a:t>
            </a:r>
          </a:p>
        </p:txBody>
      </p:sp>
    </p:spTree>
    <p:extLst>
      <p:ext uri="{BB962C8B-B14F-4D97-AF65-F5344CB8AC3E}">
        <p14:creationId xmlns:p14="http://schemas.microsoft.com/office/powerpoint/2010/main" val="313834507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E5EB83-56BE-538E-05DA-030BBD37A29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0FD7F4-F697-5848-47F5-D18FC0745F8F}"/>
              </a:ext>
            </a:extLst>
          </p:cNvPr>
          <p:cNvSpPr/>
          <p:nvPr/>
        </p:nvSpPr>
        <p:spPr>
          <a:xfrm>
            <a:off x="3946926" y="2437539"/>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098A4008-3DFF-9D6E-E154-962A56B09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078" y="105032"/>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8D6EC6-CD87-690C-CC5D-365E48D8E141}"/>
              </a:ext>
            </a:extLst>
          </p:cNvPr>
          <p:cNvSpPr txBox="1"/>
          <p:nvPr/>
        </p:nvSpPr>
        <p:spPr>
          <a:xfrm>
            <a:off x="1075038" y="4831492"/>
            <a:ext cx="2735044" cy="369332"/>
          </a:xfrm>
          <a:prstGeom prst="rect">
            <a:avLst/>
          </a:prstGeom>
          <a:noFill/>
        </p:spPr>
        <p:txBody>
          <a:bodyPr wrap="none" rtlCol="0">
            <a:spAutoFit/>
          </a:bodyPr>
          <a:lstStyle/>
          <a:p>
            <a:r>
              <a:rPr lang="en-US"/>
              <a:t>	Customized brain</a:t>
            </a:r>
          </a:p>
        </p:txBody>
      </p:sp>
      <p:cxnSp>
        <p:nvCxnSpPr>
          <p:cNvPr id="10" name="Straight Connector 9">
            <a:extLst>
              <a:ext uri="{FF2B5EF4-FFF2-40B4-BE49-F238E27FC236}">
                <a16:creationId xmlns:a16="http://schemas.microsoft.com/office/drawing/2014/main" id="{80E9297E-1EF3-BCA0-41B2-15D8B49FFF99}"/>
              </a:ext>
            </a:extLst>
          </p:cNvPr>
          <p:cNvCxnSpPr/>
          <p:nvPr/>
        </p:nvCxnSpPr>
        <p:spPr>
          <a:xfrm>
            <a:off x="7895968" y="3429000"/>
            <a:ext cx="0" cy="1019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6A2EEF2-F6D7-FB54-9988-72CD7EDC77E3}"/>
              </a:ext>
            </a:extLst>
          </p:cNvPr>
          <p:cNvCxnSpPr/>
          <p:nvPr/>
        </p:nvCxnSpPr>
        <p:spPr>
          <a:xfrm>
            <a:off x="10124303" y="3331175"/>
            <a:ext cx="0" cy="1019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FF15E3-1FB3-799B-3C71-6C7EDAB045B8}"/>
              </a:ext>
            </a:extLst>
          </p:cNvPr>
          <p:cNvCxnSpPr>
            <a:cxnSpLocks/>
          </p:cNvCxnSpPr>
          <p:nvPr/>
        </p:nvCxnSpPr>
        <p:spPr>
          <a:xfrm flipH="1">
            <a:off x="7875374" y="4049926"/>
            <a:ext cx="224892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F95817-C9D4-79F6-4649-F1BD070D8FAC}"/>
              </a:ext>
            </a:extLst>
          </p:cNvPr>
          <p:cNvSpPr txBox="1"/>
          <p:nvPr/>
        </p:nvSpPr>
        <p:spPr>
          <a:xfrm>
            <a:off x="7710616" y="4831492"/>
            <a:ext cx="538930" cy="369332"/>
          </a:xfrm>
          <a:prstGeom prst="rect">
            <a:avLst/>
          </a:prstGeom>
          <a:noFill/>
        </p:spPr>
        <p:txBody>
          <a:bodyPr wrap="none" rtlCol="0">
            <a:spAutoFit/>
          </a:bodyPr>
          <a:lstStyle/>
          <a:p>
            <a:r>
              <a:rPr lang="en-US"/>
              <a:t>bad</a:t>
            </a:r>
          </a:p>
        </p:txBody>
      </p:sp>
      <p:sp>
        <p:nvSpPr>
          <p:cNvPr id="15" name="TextBox 14">
            <a:extLst>
              <a:ext uri="{FF2B5EF4-FFF2-40B4-BE49-F238E27FC236}">
                <a16:creationId xmlns:a16="http://schemas.microsoft.com/office/drawing/2014/main" id="{6E5DD29F-D35A-1E31-F9AD-70714B377A02}"/>
              </a:ext>
            </a:extLst>
          </p:cNvPr>
          <p:cNvSpPr txBox="1"/>
          <p:nvPr/>
        </p:nvSpPr>
        <p:spPr>
          <a:xfrm>
            <a:off x="9854838" y="4768678"/>
            <a:ext cx="657552" cy="369332"/>
          </a:xfrm>
          <a:prstGeom prst="rect">
            <a:avLst/>
          </a:prstGeom>
          <a:noFill/>
        </p:spPr>
        <p:txBody>
          <a:bodyPr wrap="none" rtlCol="0">
            <a:spAutoFit/>
          </a:bodyPr>
          <a:lstStyle/>
          <a:p>
            <a:r>
              <a:rPr lang="en-US"/>
              <a:t>good</a:t>
            </a:r>
          </a:p>
        </p:txBody>
      </p:sp>
      <p:sp>
        <p:nvSpPr>
          <p:cNvPr id="16" name="Rectangle 15">
            <a:extLst>
              <a:ext uri="{FF2B5EF4-FFF2-40B4-BE49-F238E27FC236}">
                <a16:creationId xmlns:a16="http://schemas.microsoft.com/office/drawing/2014/main" id="{604B12C4-0CA6-AE12-24DC-73282CBD5AC7}"/>
              </a:ext>
            </a:extLst>
          </p:cNvPr>
          <p:cNvSpPr/>
          <p:nvPr/>
        </p:nvSpPr>
        <p:spPr>
          <a:xfrm>
            <a:off x="4285708" y="2639711"/>
            <a:ext cx="1583722" cy="2006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17" name="Rectangle 16">
            <a:extLst>
              <a:ext uri="{FF2B5EF4-FFF2-40B4-BE49-F238E27FC236}">
                <a16:creationId xmlns:a16="http://schemas.microsoft.com/office/drawing/2014/main" id="{3421E75A-CB6E-FFC4-6704-97691493D8AD}"/>
              </a:ext>
            </a:extLst>
          </p:cNvPr>
          <p:cNvSpPr/>
          <p:nvPr/>
        </p:nvSpPr>
        <p:spPr>
          <a:xfrm>
            <a:off x="4285708" y="4768678"/>
            <a:ext cx="1583722" cy="421161"/>
          </a:xfrm>
          <a:prstGeom prst="rect">
            <a:avLst/>
          </a:prstGeom>
          <a:solidFill>
            <a:schemeClr val="accent6">
              <a:lumMod val="5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request</a:t>
            </a:r>
          </a:p>
        </p:txBody>
      </p:sp>
      <p:sp>
        <p:nvSpPr>
          <p:cNvPr id="18" name="Rectangle 17">
            <a:extLst>
              <a:ext uri="{FF2B5EF4-FFF2-40B4-BE49-F238E27FC236}">
                <a16:creationId xmlns:a16="http://schemas.microsoft.com/office/drawing/2014/main" id="{F4BD13CF-9844-3B92-0CE1-CDADDB21D369}"/>
              </a:ext>
            </a:extLst>
          </p:cNvPr>
          <p:cNvSpPr/>
          <p:nvPr/>
        </p:nvSpPr>
        <p:spPr>
          <a:xfrm>
            <a:off x="5629533" y="397474"/>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D16217-1F36-A9BE-4D78-2AA61A765C23}"/>
              </a:ext>
            </a:extLst>
          </p:cNvPr>
          <p:cNvSpPr/>
          <p:nvPr/>
        </p:nvSpPr>
        <p:spPr>
          <a:xfrm>
            <a:off x="8423193" y="1152181"/>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843FB6-584C-F0C4-F66D-EDB6B3F579E9}"/>
              </a:ext>
            </a:extLst>
          </p:cNvPr>
          <p:cNvSpPr/>
          <p:nvPr/>
        </p:nvSpPr>
        <p:spPr>
          <a:xfrm>
            <a:off x="4324523" y="302739"/>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66E7F4-89E9-6D49-7A7A-067F581ED430}"/>
              </a:ext>
            </a:extLst>
          </p:cNvPr>
          <p:cNvSpPr/>
          <p:nvPr/>
        </p:nvSpPr>
        <p:spPr>
          <a:xfrm>
            <a:off x="4353355" y="1370139"/>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10644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DCF9-9DF3-95FB-1B0E-74BE6C62A98D}"/>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24DB315-4B99-7C93-4785-5858882C0B7B}"/>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B596F82-8F83-6DF2-54B7-619992E3680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95D6D5A-A944-17AA-A880-CC03935FCD92}"/>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1C2F22F-2E65-72D4-2413-01C12320B5D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7" name="Picture 26" descr="A black and white drawing of a mountain and a landscape&#10;&#10;AI-generated content may be incorrect.">
            <a:extLst>
              <a:ext uri="{FF2B5EF4-FFF2-40B4-BE49-F238E27FC236}">
                <a16:creationId xmlns:a16="http://schemas.microsoft.com/office/drawing/2014/main" id="{0BBBC9BA-170A-5D18-37BD-3E28F0E88530}"/>
              </a:ext>
            </a:extLst>
          </p:cNvPr>
          <p:cNvPicPr>
            <a:picLocks noChangeAspect="1"/>
          </p:cNvPicPr>
          <p:nvPr/>
        </p:nvPicPr>
        <p:blipFill>
          <a:blip r:embed="rId5">
            <a:duotone>
              <a:schemeClr val="accent1">
                <a:shade val="45000"/>
                <a:satMod val="135000"/>
              </a:schemeClr>
              <a:prstClr val="white"/>
            </a:duotone>
          </a:blip>
          <a:srcRect l="25490" t="5263" r="23615" b="12511"/>
          <a:stretch>
            <a:fillRect/>
          </a:stretch>
        </p:blipFill>
        <p:spPr>
          <a:xfrm>
            <a:off x="5575725" y="2997819"/>
            <a:ext cx="1190424" cy="1282148"/>
          </a:xfrm>
          <a:prstGeom prst="rect">
            <a:avLst/>
          </a:prstGeom>
        </p:spPr>
      </p:pic>
      <p:pic>
        <p:nvPicPr>
          <p:cNvPr id="6148" name="Picture 4">
            <a:extLst>
              <a:ext uri="{FF2B5EF4-FFF2-40B4-BE49-F238E27FC236}">
                <a16:creationId xmlns:a16="http://schemas.microsoft.com/office/drawing/2014/main" id="{66154F0F-4417-3A2C-DBFF-95FA7A1CDA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2957" y="3160990"/>
            <a:ext cx="616354" cy="918472"/>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8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algn="ctr"/>
            <a:r>
              <a:rPr lang="en-US" dirty="0">
                <a:solidFill>
                  <a:schemeClr val="tx1"/>
                </a:solidFill>
                <a:latin typeface="Ink Free" panose="03080402000500000000" pitchFamily="66" charset="0"/>
              </a:rPr>
              <a:t>Ask me anything unclear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algn="ctr"/>
            <a:r>
              <a:rPr lang="en-US" dirty="0">
                <a:solidFill>
                  <a:schemeClr val="tx1"/>
                </a:solidFill>
                <a:latin typeface="Ink Free" panose="03080402000500000000" pitchFamily="66" charset="0"/>
              </a:rPr>
              <a:t>Tell me what you plan to do, before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algn="ctr"/>
            <a:r>
              <a:rPr lang="en-US" dirty="0">
                <a:solidFill>
                  <a:schemeClr val="tx1"/>
                </a:solidFill>
                <a:latin typeface="Ink Free" panose="03080402000500000000" pitchFamily="66" charset="0"/>
              </a:rPr>
              <a:t>Give me options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algn="ctr"/>
            <a:r>
              <a:rPr lang="en-US" dirty="0">
                <a:solidFill>
                  <a:schemeClr val="tx1"/>
                </a:solidFill>
                <a:latin typeface="Ink Free" panose="03080402000500000000" pitchFamily="66" charset="0"/>
              </a:rPr>
              <a:t>Criticize my plan</a:t>
            </a:r>
          </a:p>
        </p:txBody>
      </p:sp>
    </p:spTree>
    <p:extLst>
      <p:ext uri="{BB962C8B-B14F-4D97-AF65-F5344CB8AC3E}">
        <p14:creationId xmlns:p14="http://schemas.microsoft.com/office/powerpoint/2010/main" val="285700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06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2631186" y="36698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2600219" y="3599405"/>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663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7" name="TextBox 16">
            <a:extLst>
              <a:ext uri="{FF2B5EF4-FFF2-40B4-BE49-F238E27FC236}">
                <a16:creationId xmlns:a16="http://schemas.microsoft.com/office/drawing/2014/main" id="{C171196F-8560-88D5-F6E4-37CFC634C210}"/>
              </a:ext>
            </a:extLst>
          </p:cNvPr>
          <p:cNvSpPr txBox="1"/>
          <p:nvPr/>
        </p:nvSpPr>
        <p:spPr>
          <a:xfrm>
            <a:off x="5549276" y="2904965"/>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18" name="TextBox 17">
            <a:extLst>
              <a:ext uri="{FF2B5EF4-FFF2-40B4-BE49-F238E27FC236}">
                <a16:creationId xmlns:a16="http://schemas.microsoft.com/office/drawing/2014/main" id="{EADE4F47-7686-6110-A0AE-B0802075A7C2}"/>
              </a:ext>
            </a:extLst>
          </p:cNvPr>
          <p:cNvSpPr txBox="1"/>
          <p:nvPr/>
        </p:nvSpPr>
        <p:spPr>
          <a:xfrm>
            <a:off x="5301515" y="4826910"/>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3905769"/>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053342" y="4659291"/>
            <a:ext cx="2507418" cy="646331"/>
          </a:xfrm>
          <a:prstGeom prst="rect">
            <a:avLst/>
          </a:prstGeom>
          <a:noFill/>
        </p:spPr>
        <p:txBody>
          <a:bodyPr wrap="none" rtlCol="0">
            <a:spAutoFit/>
          </a:bodyPr>
          <a:lstStyle/>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830997"/>
          </a:xfrm>
          <a:prstGeom prst="rect">
            <a:avLst/>
          </a:prstGeom>
          <a:noFill/>
        </p:spPr>
        <p:txBody>
          <a:bodyPr wrap="square" rtlCol="0">
            <a:spAutoFit/>
          </a:bodyPr>
          <a:lstStyle/>
          <a:p>
            <a:r>
              <a:rPr lang="en-US" sz="1600"/>
              <a:t>Bla blabla bla bla.</a:t>
            </a:r>
          </a:p>
          <a:p>
            <a:r>
              <a:rPr lang="en-US" sz="1600"/>
              <a:t>Bla bla bla, bla bla bla bla blabla bla. </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4663762"/>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Make it much more succinct</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5349240"/>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1305587"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1305586" y="3059668"/>
            <a:ext cx="2552302"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helps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395285" y="4356957"/>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2602793" y="4468040"/>
            <a:ext cx="834260" cy="547275"/>
          </a:xfrm>
          <a:prstGeom prst="rect">
            <a:avLst/>
          </a:prstGeom>
        </p:spPr>
      </p:pic>
      <p:pic>
        <p:nvPicPr>
          <p:cNvPr id="5" name="Picture 4" descr="A tree in a pot with numbers&#10;&#10;AI-generated content may be incorrect.">
            <a:extLst>
              <a:ext uri="{FF2B5EF4-FFF2-40B4-BE49-F238E27FC236}">
                <a16:creationId xmlns:a16="http://schemas.microsoft.com/office/drawing/2014/main" id="{2D056BEF-648A-FBAC-BF68-BE3362A1ECEA}"/>
              </a:ext>
            </a:extLst>
          </p:cNvPr>
          <p:cNvPicPr>
            <a:picLocks noChangeAspect="1"/>
          </p:cNvPicPr>
          <p:nvPr/>
        </p:nvPicPr>
        <p:blipFill>
          <a:blip r:embed="rId4"/>
          <a:stretch>
            <a:fillRect/>
          </a:stretch>
        </p:blipFill>
        <p:spPr>
          <a:xfrm>
            <a:off x="5933458" y="1783359"/>
            <a:ext cx="1263528" cy="1513573"/>
          </a:xfrm>
          <a:prstGeom prst="rect">
            <a:avLst/>
          </a:prstGeom>
        </p:spPr>
      </p:pic>
      <p:pic>
        <p:nvPicPr>
          <p:cNvPr id="6" name="Picture 5" descr="A black arrow pointing to the right&#10;&#10;AI-generated content may be incorrect.">
            <a:extLst>
              <a:ext uri="{FF2B5EF4-FFF2-40B4-BE49-F238E27FC236}">
                <a16:creationId xmlns:a16="http://schemas.microsoft.com/office/drawing/2014/main" id="{944E4D09-07F7-B432-3B21-028800C20F53}"/>
              </a:ext>
            </a:extLst>
          </p:cNvPr>
          <p:cNvPicPr>
            <a:picLocks noChangeAspect="1"/>
          </p:cNvPicPr>
          <p:nvPr/>
        </p:nvPicPr>
        <p:blipFill>
          <a:blip r:embed="rId5"/>
          <a:stretch>
            <a:fillRect/>
          </a:stretch>
        </p:blipFill>
        <p:spPr>
          <a:xfrm>
            <a:off x="5552934" y="2374111"/>
            <a:ext cx="312593" cy="331117"/>
          </a:xfrm>
          <a:prstGeom prst="rect">
            <a:avLst/>
          </a:prstGeom>
        </p:spPr>
      </p:pic>
      <p:sp>
        <p:nvSpPr>
          <p:cNvPr id="7" name="TextBox 6">
            <a:extLst>
              <a:ext uri="{FF2B5EF4-FFF2-40B4-BE49-F238E27FC236}">
                <a16:creationId xmlns:a16="http://schemas.microsoft.com/office/drawing/2014/main" id="{1DC81CF2-2911-217E-CEAD-5303805A16CE}"/>
              </a:ext>
            </a:extLst>
          </p:cNvPr>
          <p:cNvSpPr txBox="1"/>
          <p:nvPr/>
        </p:nvSpPr>
        <p:spPr>
          <a:xfrm>
            <a:off x="3683275" y="1797568"/>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104012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19" name="Rounded Rectangle 18">
            <a:extLst>
              <a:ext uri="{FF2B5EF4-FFF2-40B4-BE49-F238E27FC236}">
                <a16:creationId xmlns:a16="http://schemas.microsoft.com/office/drawing/2014/main" id="{7F52B38F-9CB1-AE00-3580-EE881D291134}"/>
              </a:ext>
            </a:extLst>
          </p:cNvPr>
          <p:cNvSpPr/>
          <p:nvPr/>
        </p:nvSpPr>
        <p:spPr>
          <a:xfrm>
            <a:off x="8439702" y="582573"/>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Tree>
    <p:extLst>
      <p:ext uri="{BB962C8B-B14F-4D97-AF65-F5344CB8AC3E}">
        <p14:creationId xmlns:p14="http://schemas.microsoft.com/office/powerpoint/2010/main" val="67461102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4D79DC-D420-ECA4-FDE0-C7C322ED7804}"/>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F589500-D1BD-E3DD-F94F-7D989017294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B1860B9-4681-EF76-BC3B-4041B18818C1}"/>
              </a:ext>
            </a:extLst>
          </p:cNvPr>
          <p:cNvSpPr txBox="1"/>
          <p:nvPr/>
        </p:nvSpPr>
        <p:spPr>
          <a:xfrm>
            <a:off x="3861474" y="4356957"/>
            <a:ext cx="4451860" cy="769441"/>
          </a:xfrm>
          <a:prstGeom prst="rect">
            <a:avLst/>
          </a:prstGeom>
          <a:noFill/>
        </p:spPr>
        <p:txBody>
          <a:bodyPr wrap="none" rtlCol="0">
            <a:spAutoFit/>
          </a:bodyPr>
          <a:lstStyle/>
          <a:p>
            <a:r>
              <a:rPr lang="en-US" sz="4400" dirty="0">
                <a:latin typeface="Ink Free" panose="03080402000500000000" pitchFamily="66" charset="0"/>
              </a:rPr>
              <a:t>Script Everything</a:t>
            </a:r>
          </a:p>
        </p:txBody>
      </p:sp>
      <p:cxnSp>
        <p:nvCxnSpPr>
          <p:cNvPr id="44" name="Straight Connector 43">
            <a:extLst>
              <a:ext uri="{FF2B5EF4-FFF2-40B4-BE49-F238E27FC236}">
                <a16:creationId xmlns:a16="http://schemas.microsoft.com/office/drawing/2014/main" id="{93D1A771-7C60-0C7C-C6CD-DEF442321E81}"/>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788D79F4-6526-0882-4644-55EFE813B7E3}"/>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87863176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616C1E-3BF1-5BCA-54D2-003671A5EC6A}"/>
            </a:ext>
          </a:extLst>
        </p:cNvPr>
        <p:cNvGrpSpPr/>
        <p:nvPr/>
      </p:nvGrpSpPr>
      <p:grpSpPr>
        <a:xfrm>
          <a:off x="0" y="0"/>
          <a:ext cx="0" cy="0"/>
          <a:chOff x="0" y="0"/>
          <a:chExt cx="0" cy="0"/>
        </a:xfrm>
      </p:grpSpPr>
      <p:pic>
        <p:nvPicPr>
          <p:cNvPr id="5" name="Picture 2" descr="AI Will Surpass Human Brains Once We Crack the 'Neural Code ...">
            <a:extLst>
              <a:ext uri="{FF2B5EF4-FFF2-40B4-BE49-F238E27FC236}">
                <a16:creationId xmlns:a16="http://schemas.microsoft.com/office/drawing/2014/main" id="{4DB265C8-6453-0B22-10AB-62EB8E5C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23" name="Picture 2" descr="AI Will Surpass Human Brains Once We Crack the 'Neural Code ...">
            <a:extLst>
              <a:ext uri="{FF2B5EF4-FFF2-40B4-BE49-F238E27FC236}">
                <a16:creationId xmlns:a16="http://schemas.microsoft.com/office/drawing/2014/main" id="{A8BF1D0F-93E5-D687-BB13-5AE70B732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489582-60D3-1F6A-83C2-9336D5ADDDD5}"/>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52F15B-16D4-1AD0-B284-2E646CBAC5B5}"/>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D92298-F806-F511-8206-56AF63AA0467}"/>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1C35D9-6E52-6CF4-66C9-9342CE52266D}"/>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B2B217-2A43-84D7-25B0-75069AA76432}"/>
              </a:ext>
            </a:extLst>
          </p:cNvPr>
          <p:cNvSpPr txBox="1"/>
          <p:nvPr/>
        </p:nvSpPr>
        <p:spPr>
          <a:xfrm>
            <a:off x="8162449" y="667907"/>
            <a:ext cx="2119491" cy="369332"/>
          </a:xfrm>
          <a:prstGeom prst="rect">
            <a:avLst/>
          </a:prstGeom>
          <a:noFill/>
        </p:spPr>
        <p:txBody>
          <a:bodyPr wrap="none" rtlCol="0">
            <a:spAutoFit/>
          </a:bodyPr>
          <a:lstStyle/>
          <a:p>
            <a:r>
              <a:rPr lang="en-US" b="1">
                <a:latin typeface="Ink Free" panose="03080402000500000000" pitchFamily="66" charset="0"/>
              </a:rPr>
              <a:t>Relevant Knowledge</a:t>
            </a:r>
          </a:p>
        </p:txBody>
      </p:sp>
      <p:sp>
        <p:nvSpPr>
          <p:cNvPr id="11" name="Rectangle 10">
            <a:extLst>
              <a:ext uri="{FF2B5EF4-FFF2-40B4-BE49-F238E27FC236}">
                <a16:creationId xmlns:a16="http://schemas.microsoft.com/office/drawing/2014/main" id="{06B5BBDA-0E25-0268-6526-F9F82824559B}"/>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5113A1DB-9C45-6A12-373F-887B57C66ECD}"/>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D4CE07C-3682-C342-2110-7E4CFA2464E0}"/>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3DD840C-A944-94A0-12DB-BE6F200E10E6}"/>
              </a:ext>
            </a:extLst>
          </p:cNvPr>
          <p:cNvSpPr txBox="1"/>
          <p:nvPr/>
        </p:nvSpPr>
        <p:spPr>
          <a:xfrm>
            <a:off x="4840501" y="3738320"/>
            <a:ext cx="2144370" cy="369332"/>
          </a:xfrm>
          <a:prstGeom prst="rect">
            <a:avLst/>
          </a:prstGeom>
          <a:noFill/>
        </p:spPr>
        <p:txBody>
          <a:bodyPr wrap="none" rtlCol="0">
            <a:spAutoFit/>
          </a:bodyPr>
          <a:lstStyle/>
          <a:p>
            <a:pPr marL="285750" indent="-285750">
              <a:buFont typeface="Arial" panose="020B0604020202020204" pitchFamily="34" charset="0"/>
              <a:buChar char="•"/>
            </a:pPr>
            <a:r>
              <a:rPr lang="en-US"/>
              <a:t>You gave AI a task</a:t>
            </a:r>
          </a:p>
        </p:txBody>
      </p:sp>
      <p:sp>
        <p:nvSpPr>
          <p:cNvPr id="22" name="TextBox 21">
            <a:extLst>
              <a:ext uri="{FF2B5EF4-FFF2-40B4-BE49-F238E27FC236}">
                <a16:creationId xmlns:a16="http://schemas.microsoft.com/office/drawing/2014/main" id="{3CB2572D-E232-8B47-2B01-93A50EB31803}"/>
              </a:ext>
            </a:extLst>
          </p:cNvPr>
          <p:cNvSpPr txBox="1"/>
          <p:nvPr/>
        </p:nvSpPr>
        <p:spPr>
          <a:xfrm>
            <a:off x="4840501" y="4185009"/>
            <a:ext cx="4562980" cy="369332"/>
          </a:xfrm>
          <a:prstGeom prst="rect">
            <a:avLst/>
          </a:prstGeom>
          <a:noFill/>
        </p:spPr>
        <p:txBody>
          <a:bodyPr wrap="none" rtlCol="0">
            <a:spAutoFit/>
          </a:bodyPr>
          <a:lstStyle/>
          <a:p>
            <a:pPr marL="285750" indent="-285750">
              <a:buFont typeface="Arial" panose="020B0604020202020204" pitchFamily="34" charset="0"/>
              <a:buChar char="•"/>
            </a:pPr>
            <a:r>
              <a:rPr lang="en-US"/>
              <a:t>But not enough information to do that task</a:t>
            </a:r>
          </a:p>
        </p:txBody>
      </p:sp>
      <p:sp>
        <p:nvSpPr>
          <p:cNvPr id="25" name="TextBox 24">
            <a:extLst>
              <a:ext uri="{FF2B5EF4-FFF2-40B4-BE49-F238E27FC236}">
                <a16:creationId xmlns:a16="http://schemas.microsoft.com/office/drawing/2014/main" id="{A3B6EF7A-B323-4BDE-C92D-D487C5B36E55}"/>
              </a:ext>
            </a:extLst>
          </p:cNvPr>
          <p:cNvSpPr txBox="1"/>
          <p:nvPr/>
        </p:nvSpPr>
        <p:spPr>
          <a:xfrm>
            <a:off x="1773430" y="6488668"/>
            <a:ext cx="1704313"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6" name="Rectangle 25">
            <a:extLst>
              <a:ext uri="{FF2B5EF4-FFF2-40B4-BE49-F238E27FC236}">
                <a16:creationId xmlns:a16="http://schemas.microsoft.com/office/drawing/2014/main" id="{A3852157-672B-9084-3BEF-2B1A7D730987}"/>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E8101B4C-042A-479E-B65C-E9F2D7522FA5}"/>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767B84B0-DC77-855E-2133-9CA600EF3F01}"/>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ounded Rectangle 23">
            <a:extLst>
              <a:ext uri="{FF2B5EF4-FFF2-40B4-BE49-F238E27FC236}">
                <a16:creationId xmlns:a16="http://schemas.microsoft.com/office/drawing/2014/main" id="{37F19B40-A796-A050-AE11-0B803942ADE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0BF2A73A-737D-420F-149A-3DC014FE68DF}"/>
              </a:ext>
            </a:extLst>
          </p:cNvPr>
          <p:cNvSpPr/>
          <p:nvPr/>
        </p:nvSpPr>
        <p:spPr>
          <a:xfrm>
            <a:off x="1222613" y="2918838"/>
            <a:ext cx="2787736" cy="339346"/>
          </a:xfrm>
          <a:custGeom>
            <a:avLst/>
            <a:gdLst>
              <a:gd name="csX0" fmla="*/ 0 w 2787736"/>
              <a:gd name="csY0" fmla="*/ 21321 h 339346"/>
              <a:gd name="csX1" fmla="*/ 21321 w 2787736"/>
              <a:gd name="csY1" fmla="*/ 0 h 339346"/>
              <a:gd name="csX2" fmla="*/ 652693 w 2787736"/>
              <a:gd name="csY2" fmla="*/ 0 h 339346"/>
              <a:gd name="csX3" fmla="*/ 1311515 w 2787736"/>
              <a:gd name="csY3" fmla="*/ 0 h 339346"/>
              <a:gd name="csX4" fmla="*/ 1970338 w 2787736"/>
              <a:gd name="csY4" fmla="*/ 0 h 339346"/>
              <a:gd name="csX5" fmla="*/ 2766415 w 2787736"/>
              <a:gd name="csY5" fmla="*/ 0 h 339346"/>
              <a:gd name="csX6" fmla="*/ 2787736 w 2787736"/>
              <a:gd name="csY6" fmla="*/ 21321 h 339346"/>
              <a:gd name="csX7" fmla="*/ 2787736 w 2787736"/>
              <a:gd name="csY7" fmla="*/ 318025 h 339346"/>
              <a:gd name="csX8" fmla="*/ 2766415 w 2787736"/>
              <a:gd name="csY8" fmla="*/ 339346 h 339346"/>
              <a:gd name="csX9" fmla="*/ 2080142 w 2787736"/>
              <a:gd name="csY9" fmla="*/ 339346 h 339346"/>
              <a:gd name="csX10" fmla="*/ 1366417 w 2787736"/>
              <a:gd name="csY10" fmla="*/ 339346 h 339346"/>
              <a:gd name="csX11" fmla="*/ 735045 w 2787736"/>
              <a:gd name="csY11" fmla="*/ 339346 h 339346"/>
              <a:gd name="csX12" fmla="*/ 21321 w 2787736"/>
              <a:gd name="csY12" fmla="*/ 339346 h 339346"/>
              <a:gd name="csX13" fmla="*/ 0 w 2787736"/>
              <a:gd name="csY13" fmla="*/ 318025 h 339346"/>
              <a:gd name="csX14" fmla="*/ 0 w 2787736"/>
              <a:gd name="csY14" fmla="*/ 21321 h 33934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39346" fill="none" extrusionOk="0">
                <a:moveTo>
                  <a:pt x="0" y="21321"/>
                </a:moveTo>
                <a:cubicBezTo>
                  <a:pt x="770" y="7431"/>
                  <a:pt x="9193" y="-2109"/>
                  <a:pt x="21321" y="0"/>
                </a:cubicBezTo>
                <a:cubicBezTo>
                  <a:pt x="276813" y="-12834"/>
                  <a:pt x="434899" y="6446"/>
                  <a:pt x="652693" y="0"/>
                </a:cubicBezTo>
                <a:cubicBezTo>
                  <a:pt x="870487" y="-6446"/>
                  <a:pt x="1151571" y="-2247"/>
                  <a:pt x="1311515" y="0"/>
                </a:cubicBezTo>
                <a:cubicBezTo>
                  <a:pt x="1471459" y="2247"/>
                  <a:pt x="1698998" y="-7103"/>
                  <a:pt x="1970338" y="0"/>
                </a:cubicBezTo>
                <a:cubicBezTo>
                  <a:pt x="2241678" y="7103"/>
                  <a:pt x="2388535" y="36417"/>
                  <a:pt x="2766415" y="0"/>
                </a:cubicBezTo>
                <a:cubicBezTo>
                  <a:pt x="2777420" y="168"/>
                  <a:pt x="2787316" y="10149"/>
                  <a:pt x="2787736" y="21321"/>
                </a:cubicBezTo>
                <a:cubicBezTo>
                  <a:pt x="2783889" y="152668"/>
                  <a:pt x="2776498" y="193936"/>
                  <a:pt x="2787736" y="318025"/>
                </a:cubicBezTo>
                <a:cubicBezTo>
                  <a:pt x="2787646" y="327727"/>
                  <a:pt x="2776751" y="337231"/>
                  <a:pt x="2766415" y="339346"/>
                </a:cubicBezTo>
                <a:cubicBezTo>
                  <a:pt x="2567050" y="306018"/>
                  <a:pt x="2301607" y="307945"/>
                  <a:pt x="2080142" y="339346"/>
                </a:cubicBezTo>
                <a:cubicBezTo>
                  <a:pt x="1858677" y="370747"/>
                  <a:pt x="1701895" y="318070"/>
                  <a:pt x="1366417" y="339346"/>
                </a:cubicBezTo>
                <a:cubicBezTo>
                  <a:pt x="1030939" y="360622"/>
                  <a:pt x="883247" y="326965"/>
                  <a:pt x="735045" y="339346"/>
                </a:cubicBezTo>
                <a:cubicBezTo>
                  <a:pt x="586843" y="351727"/>
                  <a:pt x="363444" y="305346"/>
                  <a:pt x="21321" y="339346"/>
                </a:cubicBezTo>
                <a:cubicBezTo>
                  <a:pt x="10039" y="337574"/>
                  <a:pt x="-1695" y="331638"/>
                  <a:pt x="0" y="318025"/>
                </a:cubicBezTo>
                <a:cubicBezTo>
                  <a:pt x="-10725" y="198930"/>
                  <a:pt x="-9222" y="123896"/>
                  <a:pt x="0" y="21321"/>
                </a:cubicBezTo>
                <a:close/>
              </a:path>
              <a:path w="2787736" h="339346" stroke="0" extrusionOk="0">
                <a:moveTo>
                  <a:pt x="0" y="21321"/>
                </a:moveTo>
                <a:cubicBezTo>
                  <a:pt x="1606" y="8440"/>
                  <a:pt x="9386" y="990"/>
                  <a:pt x="21321" y="0"/>
                </a:cubicBezTo>
                <a:cubicBezTo>
                  <a:pt x="166366" y="24951"/>
                  <a:pt x="565729" y="32103"/>
                  <a:pt x="735045" y="0"/>
                </a:cubicBezTo>
                <a:cubicBezTo>
                  <a:pt x="904361" y="-32103"/>
                  <a:pt x="1148391" y="-21324"/>
                  <a:pt x="1448770" y="0"/>
                </a:cubicBezTo>
                <a:cubicBezTo>
                  <a:pt x="1749149" y="21324"/>
                  <a:pt x="2148489" y="2202"/>
                  <a:pt x="2766415" y="0"/>
                </a:cubicBezTo>
                <a:cubicBezTo>
                  <a:pt x="2778613" y="1968"/>
                  <a:pt x="2788840" y="11968"/>
                  <a:pt x="2787736" y="21321"/>
                </a:cubicBezTo>
                <a:cubicBezTo>
                  <a:pt x="2774540" y="125125"/>
                  <a:pt x="2790500" y="233051"/>
                  <a:pt x="2787736" y="318025"/>
                </a:cubicBezTo>
                <a:cubicBezTo>
                  <a:pt x="2787648" y="331914"/>
                  <a:pt x="2780251" y="337698"/>
                  <a:pt x="2766415" y="339346"/>
                </a:cubicBezTo>
                <a:cubicBezTo>
                  <a:pt x="2541970" y="366236"/>
                  <a:pt x="2352759" y="359955"/>
                  <a:pt x="2162494" y="339346"/>
                </a:cubicBezTo>
                <a:cubicBezTo>
                  <a:pt x="1972229" y="318737"/>
                  <a:pt x="1727704" y="371107"/>
                  <a:pt x="1421319" y="339346"/>
                </a:cubicBezTo>
                <a:cubicBezTo>
                  <a:pt x="1114934" y="307585"/>
                  <a:pt x="1070611" y="342316"/>
                  <a:pt x="817398" y="339346"/>
                </a:cubicBezTo>
                <a:cubicBezTo>
                  <a:pt x="564185" y="336376"/>
                  <a:pt x="381881" y="315329"/>
                  <a:pt x="21321" y="339346"/>
                </a:cubicBezTo>
                <a:cubicBezTo>
                  <a:pt x="9384" y="338904"/>
                  <a:pt x="-1422" y="327975"/>
                  <a:pt x="0" y="318025"/>
                </a:cubicBezTo>
                <a:cubicBezTo>
                  <a:pt x="-1851" y="247908"/>
                  <a:pt x="10119" y="86176"/>
                  <a:pt x="0" y="2132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32" name="Picture 31" descr="A green check mark with brush strokes&#10;&#10;AI-generated content may be incorrect.">
            <a:extLst>
              <a:ext uri="{FF2B5EF4-FFF2-40B4-BE49-F238E27FC236}">
                <a16:creationId xmlns:a16="http://schemas.microsoft.com/office/drawing/2014/main" id="{3BAF6578-4EF2-5E68-35B2-2BA185D76447}"/>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33" name="Picture 32" descr="A green check mark with brush strokes&#10;&#10;AI-generated content may be incorrect.">
            <a:extLst>
              <a:ext uri="{FF2B5EF4-FFF2-40B4-BE49-F238E27FC236}">
                <a16:creationId xmlns:a16="http://schemas.microsoft.com/office/drawing/2014/main" id="{ABFA79EE-C90F-3371-6804-92673B026AE9}"/>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35" name="Picture 34" descr="A red x drawn on a white background&#10;&#10;AI-generated content may be incorrect.">
            <a:extLst>
              <a:ext uri="{FF2B5EF4-FFF2-40B4-BE49-F238E27FC236}">
                <a16:creationId xmlns:a16="http://schemas.microsoft.com/office/drawing/2014/main" id="{363214C0-FE0C-47D4-C278-F05C0DC9B1D0}"/>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36" name="Picture 35" descr="A red x drawn on a white background&#10;&#10;AI-generated content may be incorrect.">
            <a:extLst>
              <a:ext uri="{FF2B5EF4-FFF2-40B4-BE49-F238E27FC236}">
                <a16:creationId xmlns:a16="http://schemas.microsoft.com/office/drawing/2014/main" id="{5D0098F5-1104-5A65-BF57-95936D2B1183}"/>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45" name="TextBox 44">
            <a:extLst>
              <a:ext uri="{FF2B5EF4-FFF2-40B4-BE49-F238E27FC236}">
                <a16:creationId xmlns:a16="http://schemas.microsoft.com/office/drawing/2014/main" id="{5CE98380-E9F2-FAF8-B7CB-09E3D3C075A5}"/>
              </a:ext>
            </a:extLst>
          </p:cNvPr>
          <p:cNvSpPr txBox="1"/>
          <p:nvPr/>
        </p:nvSpPr>
        <p:spPr>
          <a:xfrm>
            <a:off x="4840501" y="4631698"/>
            <a:ext cx="1089081" cy="369332"/>
          </a:xfrm>
          <a:prstGeom prst="rect">
            <a:avLst/>
          </a:prstGeom>
          <a:noFill/>
        </p:spPr>
        <p:txBody>
          <a:bodyPr wrap="none" rtlCol="0">
            <a:spAutoFit/>
          </a:bodyPr>
          <a:lstStyle/>
          <a:p>
            <a:pPr marL="285750" indent="-285750">
              <a:buFont typeface="Arial" panose="020B0604020202020204" pitchFamily="34" charset="0"/>
              <a:buChar char="•"/>
            </a:pPr>
            <a:r>
              <a:rPr lang="en-US"/>
              <a:t>AI </a:t>
            </a:r>
            <a:r>
              <a:rPr lang="en-US">
                <a:solidFill>
                  <a:srgbClr val="C00000"/>
                </a:solidFill>
              </a:rPr>
              <a:t>fails</a:t>
            </a:r>
          </a:p>
        </p:txBody>
      </p:sp>
      <p:sp>
        <p:nvSpPr>
          <p:cNvPr id="47" name="TextBox 46">
            <a:extLst>
              <a:ext uri="{FF2B5EF4-FFF2-40B4-BE49-F238E27FC236}">
                <a16:creationId xmlns:a16="http://schemas.microsoft.com/office/drawing/2014/main" id="{68279BC9-CCB2-9DF1-CC80-ED2644DDE6B5}"/>
              </a:ext>
            </a:extLst>
          </p:cNvPr>
          <p:cNvSpPr txBox="1"/>
          <p:nvPr/>
        </p:nvSpPr>
        <p:spPr>
          <a:xfrm>
            <a:off x="4840501" y="5304276"/>
            <a:ext cx="6216695" cy="369332"/>
          </a:xfrm>
          <a:prstGeom prst="rect">
            <a:avLst/>
          </a:prstGeom>
          <a:noFill/>
        </p:spPr>
        <p:txBody>
          <a:bodyPr wrap="square">
            <a:spAutoFit/>
          </a:bodyPr>
          <a:lstStyle/>
          <a:p>
            <a:r>
              <a:rPr lang="en-US" sz="1800" b="1"/>
              <a:t>AI does not come with all the knowledge it needs to do the job</a:t>
            </a:r>
            <a:endParaRPr lang="en-US" b="1"/>
          </a:p>
        </p:txBody>
      </p:sp>
      <p:sp>
        <p:nvSpPr>
          <p:cNvPr id="10" name="Rectangle 9">
            <a:extLst>
              <a:ext uri="{FF2B5EF4-FFF2-40B4-BE49-F238E27FC236}">
                <a16:creationId xmlns:a16="http://schemas.microsoft.com/office/drawing/2014/main" id="{4894F149-8C94-91B0-0E06-399A666D696B}"/>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BDDE9FA-D42A-57F9-6DF3-B3600EFF257D}"/>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203A1-5F44-FD2C-81BD-E4DDFED20D6C}"/>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F7770-5A8F-139E-5AC4-049CD7D801B5}"/>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F2EC8-B31E-F212-8E4A-9E2F2EB4E851}"/>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ounded Rectangle 16">
            <a:extLst>
              <a:ext uri="{FF2B5EF4-FFF2-40B4-BE49-F238E27FC236}">
                <a16:creationId xmlns:a16="http://schemas.microsoft.com/office/drawing/2014/main" id="{2669FD06-34E0-102D-5076-B68EB08A6085}"/>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45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par>
                                <p:cTn id="28" presetID="9"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dissolve">
                                      <p:cBhvr>
                                        <p:cTn id="30" dur="500"/>
                                        <p:tgtEl>
                                          <p:spTgt spid="3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dissolve">
                                      <p:cBhvr>
                                        <p:cTn id="50" dur="500"/>
                                        <p:tgtEl>
                                          <p:spTgt spid="35"/>
                                        </p:tgtEl>
                                      </p:cBhvr>
                                    </p:animEffect>
                                  </p:childTnLst>
                                </p:cTn>
                              </p:par>
                              <p:par>
                                <p:cTn id="51" presetID="9"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dissolv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left)">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dissolve">
                                      <p:cBhvr>
                                        <p:cTn id="7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animBg="1"/>
      <p:bldP spid="21" grpId="0"/>
      <p:bldP spid="22" grpId="0"/>
      <p:bldP spid="27" grpId="0" animBg="1"/>
      <p:bldP spid="45" grpId="0"/>
      <p:bldP spid="47" grpId="0"/>
      <p:bldP spid="10" grpId="0" animBg="1"/>
      <p:bldP spid="12" grpId="0" animBg="1"/>
      <p:bldP spid="14" grpId="0" animBg="1"/>
      <p:bldP spid="15" grpId="0" animBg="1"/>
      <p:bldP spid="16" grpId="0" animBg="1"/>
      <p:bldP spid="17" grpId="0" animBg="1"/>
    </p:bldLst>
  </p:timing>
</p:sld>
</file>

<file path=ppt/slides/slide54.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a:extLst>
            <a:ext uri="{FF2B5EF4-FFF2-40B4-BE49-F238E27FC236}">
              <a16:creationId xmlns:a16="http://schemas.microsoft.com/office/drawing/2014/main" id="{AC78EB13-9185-55CF-CC2D-761CD1D77423}"/>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64703937-ECB8-D727-C4A3-52B09248EEA1}"/>
              </a:ext>
            </a:extLst>
          </p:cNvPr>
          <p:cNvSpPr txBox="1"/>
          <p:nvPr/>
        </p:nvSpPr>
        <p:spPr>
          <a:xfrm>
            <a:off x="4707813" y="3078885"/>
            <a:ext cx="2959400" cy="461665"/>
          </a:xfrm>
          <a:prstGeom prst="rect">
            <a:avLst/>
          </a:prstGeom>
          <a:noFill/>
        </p:spPr>
        <p:txBody>
          <a:bodyPr wrap="none" rtlCol="0">
            <a:spAutoFit/>
          </a:bodyPr>
          <a:lstStyle/>
          <a:p>
            <a:r>
              <a:rPr lang="en-US" sz="2400" b="1"/>
              <a:t>Context Management</a:t>
            </a:r>
          </a:p>
        </p:txBody>
      </p:sp>
      <p:pic>
        <p:nvPicPr>
          <p:cNvPr id="1024" name="Picture 2" descr="AI Will Surpass Human Brains Once We Crack the 'Neural Code ...">
            <a:extLst>
              <a:ext uri="{FF2B5EF4-FFF2-40B4-BE49-F238E27FC236}">
                <a16:creationId xmlns:a16="http://schemas.microsoft.com/office/drawing/2014/main" id="{0C9CB5A7-8438-2B06-2E4C-63DE6B4AB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25" name="Rectangle 1024">
            <a:extLst>
              <a:ext uri="{FF2B5EF4-FFF2-40B4-BE49-F238E27FC236}">
                <a16:creationId xmlns:a16="http://schemas.microsoft.com/office/drawing/2014/main" id="{E2CF8228-294E-3E3B-D90E-0BF695A9BA5D}"/>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1026">
            <a:extLst>
              <a:ext uri="{FF2B5EF4-FFF2-40B4-BE49-F238E27FC236}">
                <a16:creationId xmlns:a16="http://schemas.microsoft.com/office/drawing/2014/main" id="{8B85B13E-C382-DA85-4A7C-98194A69F1C3}"/>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extBox 1027">
            <a:extLst>
              <a:ext uri="{FF2B5EF4-FFF2-40B4-BE49-F238E27FC236}">
                <a16:creationId xmlns:a16="http://schemas.microsoft.com/office/drawing/2014/main" id="{800DC752-71E5-E226-8582-AFC614C79783}"/>
              </a:ext>
            </a:extLst>
          </p:cNvPr>
          <p:cNvSpPr txBox="1"/>
          <p:nvPr/>
        </p:nvSpPr>
        <p:spPr>
          <a:xfrm>
            <a:off x="1773430" y="6488668"/>
            <a:ext cx="1704313"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029" name="Rectangle 1028">
            <a:extLst>
              <a:ext uri="{FF2B5EF4-FFF2-40B4-BE49-F238E27FC236}">
                <a16:creationId xmlns:a16="http://schemas.microsoft.com/office/drawing/2014/main" id="{08B840C9-864A-D6FA-EB7C-1297F87DAFC6}"/>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0" name="Rectangle 1029">
            <a:extLst>
              <a:ext uri="{FF2B5EF4-FFF2-40B4-BE49-F238E27FC236}">
                <a16:creationId xmlns:a16="http://schemas.microsoft.com/office/drawing/2014/main" id="{03F9BC9D-F211-1DE6-0DDC-30A8712020FE}"/>
              </a:ext>
            </a:extLst>
          </p:cNvPr>
          <p:cNvSpPr/>
          <p:nvPr/>
        </p:nvSpPr>
        <p:spPr>
          <a:xfrm>
            <a:off x="1297655" y="893683"/>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Rectangle 1030">
            <a:extLst>
              <a:ext uri="{FF2B5EF4-FFF2-40B4-BE49-F238E27FC236}">
                <a16:creationId xmlns:a16="http://schemas.microsoft.com/office/drawing/2014/main" id="{E27058D7-163A-824D-8BB5-BF9FF2EFA30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2" name="Rounded Rectangle 1031">
            <a:extLst>
              <a:ext uri="{FF2B5EF4-FFF2-40B4-BE49-F238E27FC236}">
                <a16:creationId xmlns:a16="http://schemas.microsoft.com/office/drawing/2014/main" id="{2C7BB325-6972-C0B4-C65B-34244AD7003B}"/>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ounded Rectangle 1032">
            <a:extLst>
              <a:ext uri="{FF2B5EF4-FFF2-40B4-BE49-F238E27FC236}">
                <a16:creationId xmlns:a16="http://schemas.microsoft.com/office/drawing/2014/main" id="{CCE11F70-9117-1A1E-DDB8-5A717E72737B}"/>
              </a:ext>
            </a:extLst>
          </p:cNvPr>
          <p:cNvSpPr/>
          <p:nvPr/>
        </p:nvSpPr>
        <p:spPr>
          <a:xfrm>
            <a:off x="1231718" y="337533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1034" name="Rectangle 1033">
            <a:extLst>
              <a:ext uri="{FF2B5EF4-FFF2-40B4-BE49-F238E27FC236}">
                <a16:creationId xmlns:a16="http://schemas.microsoft.com/office/drawing/2014/main" id="{BDD2D6D3-AE00-9733-889F-7071B78A5240}"/>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6C24000-753C-3AAD-912D-F0750D1DA2FE}"/>
              </a:ext>
            </a:extLst>
          </p:cNvPr>
          <p:cNvSpPr/>
          <p:nvPr/>
        </p:nvSpPr>
        <p:spPr>
          <a:xfrm>
            <a:off x="1861948" y="2901508"/>
            <a:ext cx="371003" cy="354754"/>
          </a:xfrm>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0" name="TextBox 1079">
            <a:extLst>
              <a:ext uri="{FF2B5EF4-FFF2-40B4-BE49-F238E27FC236}">
                <a16:creationId xmlns:a16="http://schemas.microsoft.com/office/drawing/2014/main" id="{DC946FCA-2F18-2AF9-4D30-9C2F241E03D3}"/>
              </a:ext>
            </a:extLst>
          </p:cNvPr>
          <p:cNvSpPr txBox="1"/>
          <p:nvPr/>
        </p:nvSpPr>
        <p:spPr>
          <a:xfrm>
            <a:off x="4840501" y="3738320"/>
            <a:ext cx="6322372" cy="369332"/>
          </a:xfrm>
          <a:prstGeom prst="rect">
            <a:avLst/>
          </a:prstGeom>
          <a:noFill/>
        </p:spPr>
        <p:txBody>
          <a:bodyPr wrap="none" rtlCol="0">
            <a:spAutoFit/>
          </a:bodyPr>
          <a:lstStyle/>
          <a:p>
            <a:pPr marL="285750" indent="-285750">
              <a:buFont typeface="Arial" panose="020B0604020202020204" pitchFamily="34" charset="0"/>
              <a:buChar char="•"/>
            </a:pPr>
            <a:r>
              <a:rPr lang="en-US"/>
              <a:t>Prepare context – give it all the knowledge it needs to succeed</a:t>
            </a:r>
          </a:p>
        </p:txBody>
      </p:sp>
      <p:sp>
        <p:nvSpPr>
          <p:cNvPr id="1084" name="TextBox 1083">
            <a:extLst>
              <a:ext uri="{FF2B5EF4-FFF2-40B4-BE49-F238E27FC236}">
                <a16:creationId xmlns:a16="http://schemas.microsoft.com/office/drawing/2014/main" id="{3413192C-BB3D-E040-B481-B15F90B4FD59}"/>
              </a:ext>
            </a:extLst>
          </p:cNvPr>
          <p:cNvSpPr txBox="1"/>
          <p:nvPr/>
        </p:nvSpPr>
        <p:spPr>
          <a:xfrm>
            <a:off x="4840501" y="4186693"/>
            <a:ext cx="1996572" cy="369332"/>
          </a:xfrm>
          <a:prstGeom prst="rect">
            <a:avLst/>
          </a:prstGeom>
          <a:noFill/>
        </p:spPr>
        <p:txBody>
          <a:bodyPr wrap="none" rtlCol="0">
            <a:spAutoFit/>
          </a:bodyPr>
          <a:lstStyle/>
          <a:p>
            <a:pPr marL="285750" indent="-285750">
              <a:buFont typeface="Arial" panose="020B0604020202020204" pitchFamily="34" charset="0"/>
              <a:buChar char="•"/>
            </a:pPr>
            <a:r>
              <a:rPr lang="en-US"/>
              <a:t>Then do you ask</a:t>
            </a:r>
          </a:p>
        </p:txBody>
      </p:sp>
      <p:pic>
        <p:nvPicPr>
          <p:cNvPr id="2" name="Picture 2" descr="AI Will Surpass Human Brains Once We Crack the 'Neural Code ...">
            <a:extLst>
              <a:ext uri="{FF2B5EF4-FFF2-40B4-BE49-F238E27FC236}">
                <a16:creationId xmlns:a16="http://schemas.microsoft.com/office/drawing/2014/main" id="{094B9888-5AF9-472F-4B20-A0094693A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3" name="Picture 2" descr="AI Will Surpass Human Brains Once We Crack the 'Neural Code ...">
            <a:extLst>
              <a:ext uri="{FF2B5EF4-FFF2-40B4-BE49-F238E27FC236}">
                <a16:creationId xmlns:a16="http://schemas.microsoft.com/office/drawing/2014/main" id="{9FBC8CEF-130A-F6AC-3ACF-86B41AF92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B286BA2F-E596-C83A-15EC-8E89BC3AB233}"/>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9986567A-8038-73B9-5801-9BB76C5940D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5">
            <a:extLst>
              <a:ext uri="{FF2B5EF4-FFF2-40B4-BE49-F238E27FC236}">
                <a16:creationId xmlns:a16="http://schemas.microsoft.com/office/drawing/2014/main" id="{DB6F9E75-8219-574A-F226-69A84586AD78}"/>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F386AEA-70B5-7DE5-7D5A-3FD2319185DD}"/>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27">
            <a:extLst>
              <a:ext uri="{FF2B5EF4-FFF2-40B4-BE49-F238E27FC236}">
                <a16:creationId xmlns:a16="http://schemas.microsoft.com/office/drawing/2014/main" id="{AB2C1F13-A6D5-9C10-DEB9-0F7C74FB42DB}"/>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52CEEE67-DA83-9768-C0AD-AA159806CAA1}"/>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3EE73BA8-3C2D-C8C4-61BB-35437CE360F2}"/>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4532A1-B10E-45C9-E18F-88C7C2045DBC}"/>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34B26-DDFF-8736-8F30-EF7A93BB7580}"/>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2">
            <a:extLst>
              <a:ext uri="{FF2B5EF4-FFF2-40B4-BE49-F238E27FC236}">
                <a16:creationId xmlns:a16="http://schemas.microsoft.com/office/drawing/2014/main" id="{DDAD8F5C-D8D3-5CE2-8094-70176CF3BBBC}"/>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1DF15F2B-8BFB-4ACC-F995-07B2F0BD2255}"/>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AABA7F-27B1-508C-586A-865E79EE508D}"/>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033A83-32AA-8BF4-8EDC-CE7C244D301E}"/>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87451F8-149A-F458-26DC-EB6B8ACD6D12}"/>
              </a:ext>
            </a:extLst>
          </p:cNvPr>
          <p:cNvSpPr txBox="1"/>
          <p:nvPr/>
        </p:nvSpPr>
        <p:spPr>
          <a:xfrm>
            <a:off x="8162449" y="667907"/>
            <a:ext cx="2119491" cy="369332"/>
          </a:xfrm>
          <a:prstGeom prst="rect">
            <a:avLst/>
          </a:prstGeom>
          <a:noFill/>
        </p:spPr>
        <p:txBody>
          <a:bodyPr wrap="none" rtlCol="0">
            <a:spAutoFit/>
          </a:bodyPr>
          <a:lstStyle/>
          <a:p>
            <a:r>
              <a:rPr lang="en-US" b="1">
                <a:latin typeface="Ink Free" panose="03080402000500000000" pitchFamily="66" charset="0"/>
              </a:rPr>
              <a:t>Relevant Knowledge</a:t>
            </a:r>
          </a:p>
        </p:txBody>
      </p:sp>
      <p:sp>
        <p:nvSpPr>
          <p:cNvPr id="18" name="Rectangle 17">
            <a:extLst>
              <a:ext uri="{FF2B5EF4-FFF2-40B4-BE49-F238E27FC236}">
                <a16:creationId xmlns:a16="http://schemas.microsoft.com/office/drawing/2014/main" id="{115C17C4-5A68-DC7D-7F11-5C20B1251B9D}"/>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descr="A green check mark with brush strokes&#10;&#10;AI-generated content may be incorrect.">
            <a:extLst>
              <a:ext uri="{FF2B5EF4-FFF2-40B4-BE49-F238E27FC236}">
                <a16:creationId xmlns:a16="http://schemas.microsoft.com/office/drawing/2014/main" id="{68E2FE26-A3B1-7607-57BA-C086C0BE383B}"/>
              </a:ext>
            </a:extLst>
          </p:cNvPr>
          <p:cNvPicPr>
            <a:picLocks noChangeAspect="1"/>
          </p:cNvPicPr>
          <p:nvPr/>
        </p:nvPicPr>
        <p:blipFill>
          <a:blip r:embed="rId5"/>
          <a:stretch>
            <a:fillRect/>
          </a:stretch>
        </p:blipFill>
        <p:spPr>
          <a:xfrm>
            <a:off x="7759438" y="1753010"/>
            <a:ext cx="379842" cy="369333"/>
          </a:xfrm>
          <a:prstGeom prst="rect">
            <a:avLst/>
          </a:prstGeom>
        </p:spPr>
      </p:pic>
      <p:pic>
        <p:nvPicPr>
          <p:cNvPr id="20" name="Picture 19" descr="A green check mark with brush strokes&#10;&#10;AI-generated content may be incorrect.">
            <a:extLst>
              <a:ext uri="{FF2B5EF4-FFF2-40B4-BE49-F238E27FC236}">
                <a16:creationId xmlns:a16="http://schemas.microsoft.com/office/drawing/2014/main" id="{DC00640F-7F3D-A1ED-A57D-D743327E9586}"/>
              </a:ext>
            </a:extLst>
          </p:cNvPr>
          <p:cNvPicPr>
            <a:picLocks noChangeAspect="1"/>
          </p:cNvPicPr>
          <p:nvPr/>
        </p:nvPicPr>
        <p:blipFill>
          <a:blip r:embed="rId5"/>
          <a:stretch>
            <a:fillRect/>
          </a:stretch>
        </p:blipFill>
        <p:spPr>
          <a:xfrm>
            <a:off x="8627572" y="1753009"/>
            <a:ext cx="379842" cy="369333"/>
          </a:xfrm>
          <a:prstGeom prst="rect">
            <a:avLst/>
          </a:prstGeom>
        </p:spPr>
      </p:pic>
      <p:pic>
        <p:nvPicPr>
          <p:cNvPr id="21" name="Picture 20" descr="A red x drawn on a white background&#10;&#10;AI-generated content may be incorrect.">
            <a:extLst>
              <a:ext uri="{FF2B5EF4-FFF2-40B4-BE49-F238E27FC236}">
                <a16:creationId xmlns:a16="http://schemas.microsoft.com/office/drawing/2014/main" id="{CA3A4618-17C7-1155-408D-8BA9363BC1F5}"/>
              </a:ext>
            </a:extLst>
          </p:cNvPr>
          <p:cNvPicPr>
            <a:picLocks noChangeAspect="1"/>
          </p:cNvPicPr>
          <p:nvPr/>
        </p:nvPicPr>
        <p:blipFill>
          <a:blip r:embed="rId6"/>
          <a:stretch>
            <a:fillRect/>
          </a:stretch>
        </p:blipFill>
        <p:spPr>
          <a:xfrm>
            <a:off x="9495706" y="1753009"/>
            <a:ext cx="379842" cy="404462"/>
          </a:xfrm>
          <a:prstGeom prst="rect">
            <a:avLst/>
          </a:prstGeom>
        </p:spPr>
      </p:pic>
      <p:pic>
        <p:nvPicPr>
          <p:cNvPr id="22" name="Picture 21" descr="A red x drawn on a white background&#10;&#10;AI-generated content may be incorrect.">
            <a:extLst>
              <a:ext uri="{FF2B5EF4-FFF2-40B4-BE49-F238E27FC236}">
                <a16:creationId xmlns:a16="http://schemas.microsoft.com/office/drawing/2014/main" id="{2A651119-3F14-7B0B-2B25-84287EB2E383}"/>
              </a:ext>
            </a:extLst>
          </p:cNvPr>
          <p:cNvPicPr>
            <a:picLocks noChangeAspect="1"/>
          </p:cNvPicPr>
          <p:nvPr/>
        </p:nvPicPr>
        <p:blipFill>
          <a:blip r:embed="rId6"/>
          <a:stretch>
            <a:fillRect/>
          </a:stretch>
        </p:blipFill>
        <p:spPr>
          <a:xfrm>
            <a:off x="10363840" y="1755850"/>
            <a:ext cx="379842" cy="404462"/>
          </a:xfrm>
          <a:prstGeom prst="rect">
            <a:avLst/>
          </a:prstGeom>
        </p:spPr>
      </p:pic>
      <p:sp>
        <p:nvSpPr>
          <p:cNvPr id="24" name="Rectangle 23">
            <a:extLst>
              <a:ext uri="{FF2B5EF4-FFF2-40B4-BE49-F238E27FC236}">
                <a16:creationId xmlns:a16="http://schemas.microsoft.com/office/drawing/2014/main" id="{7F38AC0C-9666-CD4B-6712-FC2853D37967}"/>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178BA2C-3D96-4FAB-107A-B1A1FF732A49}"/>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7371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left)">
                                      <p:cBhvr>
                                        <p:cTn id="7" dur="500"/>
                                        <p:tgtEl>
                                          <p:spTgt spid="10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34"/>
                                        </p:tgtEl>
                                        <p:attrNameLst>
                                          <p:attrName>style.visibility</p:attrName>
                                        </p:attrNameLst>
                                      </p:cBhvr>
                                      <p:to>
                                        <p:strVal val="visible"/>
                                      </p:to>
                                    </p:set>
                                    <p:animEffect transition="in" filter="dissolve">
                                      <p:cBhvr>
                                        <p:cTn id="12" dur="500"/>
                                        <p:tgtEl>
                                          <p:spTgt spid="10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dissolve">
                                      <p:cBhvr>
                                        <p:cTn id="15" dur="500"/>
                                        <p:tgtEl>
                                          <p:spTgt spid="10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84"/>
                                        </p:tgtEl>
                                        <p:attrNameLst>
                                          <p:attrName>style.visibility</p:attrName>
                                        </p:attrNameLst>
                                      </p:cBhvr>
                                      <p:to>
                                        <p:strVal val="visible"/>
                                      </p:to>
                                    </p:set>
                                    <p:animEffect transition="in" filter="wipe(left)">
                                      <p:cBhvr>
                                        <p:cTn id="20" dur="500"/>
                                        <p:tgtEl>
                                          <p:spTgt spid="108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dissolve">
                                      <p:cBhvr>
                                        <p:cTn id="25"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35" grpId="0" animBg="1"/>
      <p:bldP spid="1080" grpId="0"/>
      <p:bldP spid="1084" grpId="0"/>
    </p:bldLst>
  </p:timing>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DAF793-CA8E-7867-0548-220F8FAE53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8FFD03-DD89-1836-03B7-8A01D85BC4C3}"/>
              </a:ext>
            </a:extLst>
          </p:cNvPr>
          <p:cNvSpPr txBox="1"/>
          <p:nvPr/>
        </p:nvSpPr>
        <p:spPr>
          <a:xfrm>
            <a:off x="4300182" y="2010601"/>
            <a:ext cx="3421449" cy="523220"/>
          </a:xfrm>
          <a:prstGeom prst="rect">
            <a:avLst/>
          </a:prstGeom>
          <a:noFill/>
        </p:spPr>
        <p:txBody>
          <a:bodyPr wrap="none" rtlCol="0">
            <a:spAutoFit/>
          </a:bodyPr>
          <a:lstStyle/>
          <a:p>
            <a:r>
              <a:rPr lang="en-US" sz="2800" b="1"/>
              <a:t>Context Management</a:t>
            </a:r>
          </a:p>
        </p:txBody>
      </p:sp>
      <p:sp>
        <p:nvSpPr>
          <p:cNvPr id="4" name="TextBox 3">
            <a:extLst>
              <a:ext uri="{FF2B5EF4-FFF2-40B4-BE49-F238E27FC236}">
                <a16:creationId xmlns:a16="http://schemas.microsoft.com/office/drawing/2014/main" id="{EF244D9C-1384-2ED8-3156-CCE3275D2632}"/>
              </a:ext>
            </a:extLst>
          </p:cNvPr>
          <p:cNvSpPr txBox="1"/>
          <p:nvPr/>
        </p:nvSpPr>
        <p:spPr>
          <a:xfrm>
            <a:off x="1274228" y="3347599"/>
            <a:ext cx="7571816" cy="461665"/>
          </a:xfrm>
          <a:prstGeom prst="rect">
            <a:avLst/>
          </a:prstGeom>
          <a:noFill/>
        </p:spPr>
        <p:txBody>
          <a:bodyPr wrap="none" rtlCol="0">
            <a:spAutoFit/>
          </a:bodyPr>
          <a:lstStyle/>
          <a:p>
            <a:r>
              <a:rPr lang="en-US" sz="2400" b="1">
                <a:solidFill>
                  <a:srgbClr val="1B4A00"/>
                </a:solidFill>
                <a:latin typeface="Ink Free" panose="03080402000500000000" pitchFamily="66" charset="0"/>
              </a:rPr>
              <a:t>Solution</a:t>
            </a:r>
            <a:r>
              <a:rPr lang="en-US" sz="2400">
                <a:solidFill>
                  <a:srgbClr val="1B4A00"/>
                </a:solidFill>
                <a:latin typeface="Ink Free" panose="03080402000500000000" pitchFamily="66" charset="0"/>
              </a:rPr>
              <a:t>:</a:t>
            </a:r>
            <a:r>
              <a:rPr lang="en-US" sz="2400">
                <a:solidFill>
                  <a:schemeClr val="tx1">
                    <a:lumMod val="50000"/>
                    <a:lumOff val="50000"/>
                  </a:schemeClr>
                </a:solidFill>
                <a:latin typeface="Ink Free" panose="03080402000500000000" pitchFamily="66" charset="0"/>
              </a:rPr>
              <a:t> </a:t>
            </a:r>
            <a:r>
              <a:rPr lang="en-US" sz="2400" b="1"/>
              <a:t>Give</a:t>
            </a:r>
            <a:r>
              <a:rPr lang="en-US" sz="2400">
                <a:solidFill>
                  <a:schemeClr val="tx1">
                    <a:lumMod val="50000"/>
                    <a:lumOff val="50000"/>
                  </a:schemeClr>
                </a:solidFill>
              </a:rPr>
              <a:t> it the </a:t>
            </a:r>
            <a:r>
              <a:rPr lang="en-US" sz="2400" b="1"/>
              <a:t>missing</a:t>
            </a:r>
            <a:r>
              <a:rPr lang="en-US" sz="2400"/>
              <a:t> </a:t>
            </a:r>
            <a:r>
              <a:rPr lang="en-US" sz="2400" b="1"/>
              <a:t>knowledge</a:t>
            </a:r>
            <a:r>
              <a:rPr lang="en-US" sz="2400"/>
              <a:t> </a:t>
            </a:r>
            <a:r>
              <a:rPr lang="en-US" sz="2400">
                <a:solidFill>
                  <a:schemeClr val="tx1">
                    <a:lumMod val="50000"/>
                    <a:lumOff val="50000"/>
                  </a:schemeClr>
                </a:solidFill>
              </a:rPr>
              <a:t>along with the </a:t>
            </a:r>
            <a:r>
              <a:rPr lang="en-US" sz="2400" b="1"/>
              <a:t>task</a:t>
            </a:r>
          </a:p>
        </p:txBody>
      </p:sp>
      <p:sp>
        <p:nvSpPr>
          <p:cNvPr id="5" name="TextBox 4">
            <a:extLst>
              <a:ext uri="{FF2B5EF4-FFF2-40B4-BE49-F238E27FC236}">
                <a16:creationId xmlns:a16="http://schemas.microsoft.com/office/drawing/2014/main" id="{E0A434DC-9596-5F31-858E-F83461C304FA}"/>
              </a:ext>
            </a:extLst>
          </p:cNvPr>
          <p:cNvSpPr txBox="1"/>
          <p:nvPr/>
        </p:nvSpPr>
        <p:spPr>
          <a:xfrm>
            <a:off x="1274228" y="2883161"/>
            <a:ext cx="8106835" cy="461665"/>
          </a:xfrm>
          <a:prstGeom prst="rect">
            <a:avLst/>
          </a:prstGeom>
          <a:noFill/>
        </p:spPr>
        <p:txBody>
          <a:bodyPr wrap="none" rtlCol="0">
            <a:spAutoFit/>
          </a:bodyPr>
          <a:lstStyle/>
          <a:p>
            <a:r>
              <a:rPr lang="en-US" sz="2400" b="1">
                <a:solidFill>
                  <a:srgbClr val="700001"/>
                </a:solidFill>
                <a:latin typeface="Ink Free" panose="03080402000500000000" pitchFamily="66" charset="0"/>
              </a:rPr>
              <a:t>Problem</a:t>
            </a:r>
            <a:r>
              <a:rPr lang="en-US" sz="2400">
                <a:solidFill>
                  <a:srgbClr val="700001"/>
                </a:solidFill>
                <a:latin typeface="Ink Free" panose="03080402000500000000" pitchFamily="66" charset="0"/>
              </a:rPr>
              <a:t>: </a:t>
            </a:r>
            <a:r>
              <a:rPr lang="en-US" sz="2400"/>
              <a:t>AI </a:t>
            </a:r>
            <a:r>
              <a:rPr lang="en-US" sz="2400" b="1"/>
              <a:t>lacks</a:t>
            </a:r>
            <a:r>
              <a:rPr lang="en-US" sz="2400"/>
              <a:t> </a:t>
            </a:r>
            <a:r>
              <a:rPr lang="en-US" sz="2400">
                <a:solidFill>
                  <a:schemeClr val="tx1">
                    <a:lumMod val="50000"/>
                    <a:lumOff val="50000"/>
                  </a:schemeClr>
                </a:solidFill>
              </a:rPr>
              <a:t>some of the </a:t>
            </a:r>
            <a:r>
              <a:rPr lang="en-US" sz="2400" b="1"/>
              <a:t>knowledge</a:t>
            </a:r>
            <a:r>
              <a:rPr lang="en-US" sz="2400"/>
              <a:t> </a:t>
            </a:r>
            <a:r>
              <a:rPr lang="en-US" sz="2400">
                <a:solidFill>
                  <a:schemeClr val="tx1">
                    <a:lumMod val="50000"/>
                    <a:lumOff val="50000"/>
                  </a:schemeClr>
                </a:solidFill>
              </a:rPr>
              <a:t>it needs to do the </a:t>
            </a:r>
            <a:r>
              <a:rPr lang="en-US" sz="2400" b="1"/>
              <a:t>job</a:t>
            </a:r>
          </a:p>
        </p:txBody>
      </p:sp>
    </p:spTree>
    <p:extLst>
      <p:ext uri="{BB962C8B-B14F-4D97-AF65-F5344CB8AC3E}">
        <p14:creationId xmlns:p14="http://schemas.microsoft.com/office/powerpoint/2010/main" val="28947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F96E57-1959-E14B-87EF-0BD94C5E57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8B753-35AD-2990-2008-783904820BB5}"/>
              </a:ext>
            </a:extLst>
          </p:cNvPr>
          <p:cNvSpPr txBox="1"/>
          <p:nvPr/>
        </p:nvSpPr>
        <p:spPr>
          <a:xfrm>
            <a:off x="1082351" y="3198167"/>
            <a:ext cx="10189071" cy="461665"/>
          </a:xfrm>
          <a:prstGeom prst="rect">
            <a:avLst/>
          </a:prstGeom>
          <a:noFill/>
        </p:spPr>
        <p:txBody>
          <a:bodyPr wrap="none" rtlCol="0">
            <a:spAutoFit/>
          </a:bodyPr>
          <a:lstStyle/>
          <a:p>
            <a:r>
              <a:rPr lang="en-US" sz="2400"/>
              <a:t>What happens when we want to continue working with AI on the next problem?</a:t>
            </a:r>
          </a:p>
        </p:txBody>
      </p:sp>
      <p:pic>
        <p:nvPicPr>
          <p:cNvPr id="3" name="done_person">
            <a:extLst>
              <a:ext uri="{FF2B5EF4-FFF2-40B4-BE49-F238E27FC236}">
                <a16:creationId xmlns:a16="http://schemas.microsoft.com/office/drawing/2014/main" id="{D6B0A48E-C268-D4C6-4AF2-B0141CDA4AD3}"/>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64548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E8C7F8-D872-CDDD-C125-A1816FF90D24}"/>
            </a:ext>
          </a:extLst>
        </p:cNvPr>
        <p:cNvGrpSpPr/>
        <p:nvPr/>
      </p:nvGrpSpPr>
      <p:grpSpPr>
        <a:xfrm>
          <a:off x="0" y="0"/>
          <a:ext cx="0" cy="0"/>
          <a:chOff x="0" y="0"/>
          <a:chExt cx="0" cy="0"/>
        </a:xfrm>
      </p:grpSpPr>
      <p:pic>
        <p:nvPicPr>
          <p:cNvPr id="42" name="Picture 2" descr="AI Will Surpass Human Brains Once We Crack the 'Neural Code ...">
            <a:extLst>
              <a:ext uri="{FF2B5EF4-FFF2-40B4-BE49-F238E27FC236}">
                <a16:creationId xmlns:a16="http://schemas.microsoft.com/office/drawing/2014/main" id="{43A5781B-A95F-4F68-FDE4-4F4A113C3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2C7ADA1E-73EC-F9EE-5330-0EF6C0884B85}"/>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104" name="Rectangle 1103">
            <a:extLst>
              <a:ext uri="{FF2B5EF4-FFF2-40B4-BE49-F238E27FC236}">
                <a16:creationId xmlns:a16="http://schemas.microsoft.com/office/drawing/2014/main" id="{6EF82C16-045D-DB30-B1D9-2012C26C4E14}"/>
              </a:ext>
            </a:extLst>
          </p:cNvPr>
          <p:cNvSpPr/>
          <p:nvPr/>
        </p:nvSpPr>
        <p:spPr>
          <a:xfrm>
            <a:off x="7667212" y="244696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Rounded Rectangle 1123">
            <a:extLst>
              <a:ext uri="{FF2B5EF4-FFF2-40B4-BE49-F238E27FC236}">
                <a16:creationId xmlns:a16="http://schemas.microsoft.com/office/drawing/2014/main" id="{34540701-72CA-5E48-552C-4DFC02B54B27}"/>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1125" name="Rectangle 1124">
            <a:extLst>
              <a:ext uri="{FF2B5EF4-FFF2-40B4-BE49-F238E27FC236}">
                <a16:creationId xmlns:a16="http://schemas.microsoft.com/office/drawing/2014/main" id="{7F4AEDF3-22CD-A99C-C9DB-F95A6552FD01}"/>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7EEE01D0-FA09-B4B6-7FAD-4BD9BA7A8ECF}"/>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7" name="Rounded Rectangle 1126">
            <a:extLst>
              <a:ext uri="{FF2B5EF4-FFF2-40B4-BE49-F238E27FC236}">
                <a16:creationId xmlns:a16="http://schemas.microsoft.com/office/drawing/2014/main" id="{04DC5F99-0ED6-34E5-0876-4FE07B048925}"/>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1128" name="Rectangle 1127">
            <a:extLst>
              <a:ext uri="{FF2B5EF4-FFF2-40B4-BE49-F238E27FC236}">
                <a16:creationId xmlns:a16="http://schemas.microsoft.com/office/drawing/2014/main" id="{D3514837-A7F2-ADB4-660D-9B627F53F7D8}"/>
              </a:ext>
            </a:extLst>
          </p:cNvPr>
          <p:cNvSpPr/>
          <p:nvPr/>
        </p:nvSpPr>
        <p:spPr>
          <a:xfrm>
            <a:off x="1332906" y="4157487"/>
            <a:ext cx="371003" cy="354754"/>
          </a:xfrm>
          <a:solidFill>
            <a:srgbClr val="96369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0" name="Rounded Rectangle 1129">
            <a:extLst>
              <a:ext uri="{FF2B5EF4-FFF2-40B4-BE49-F238E27FC236}">
                <a16:creationId xmlns:a16="http://schemas.microsoft.com/office/drawing/2014/main" id="{C238B855-2A84-1BC5-5E7F-FF156267078E}"/>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46127E45-2813-28D3-C7AD-F2760061631B}"/>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
            <a:extLst>
              <a:ext uri="{FF2B5EF4-FFF2-40B4-BE49-F238E27FC236}">
                <a16:creationId xmlns:a16="http://schemas.microsoft.com/office/drawing/2014/main" id="{64BD3D16-0034-3D95-707E-A444AD802468}"/>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5F31A1-EC52-DEB9-9C21-CAF5DA8DE9F6}"/>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830482-86A7-A8DC-87DE-745047B158C5}"/>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7530B6B-54C6-EC3A-8D50-8EB14CF1ED07}"/>
              </a:ext>
            </a:extLst>
          </p:cNvPr>
          <p:cNvSpPr txBox="1"/>
          <p:nvPr/>
        </p:nvSpPr>
        <p:spPr>
          <a:xfrm>
            <a:off x="7681606" y="664766"/>
            <a:ext cx="3212739" cy="369332"/>
          </a:xfrm>
          <a:prstGeom prst="rect">
            <a:avLst/>
          </a:prstGeom>
          <a:noFill/>
        </p:spPr>
        <p:txBody>
          <a:bodyPr wrap="none" rtlCol="0">
            <a:spAutoFit/>
          </a:bodyPr>
          <a:lstStyle/>
          <a:p>
            <a:r>
              <a:rPr lang="en-US" b="1">
                <a:latin typeface="Ink Free" panose="03080402000500000000" pitchFamily="66" charset="0"/>
              </a:rPr>
              <a:t>Relevant Knowledge for Task 1</a:t>
            </a:r>
          </a:p>
        </p:txBody>
      </p:sp>
      <p:sp>
        <p:nvSpPr>
          <p:cNvPr id="19" name="Rectangle 18">
            <a:extLst>
              <a:ext uri="{FF2B5EF4-FFF2-40B4-BE49-F238E27FC236}">
                <a16:creationId xmlns:a16="http://schemas.microsoft.com/office/drawing/2014/main" id="{1DA87FE9-7CFE-68FF-C955-B65A1892AF23}"/>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descr="A green check mark with brush strokes&#10;&#10;AI-generated content may be incorrect.">
            <a:extLst>
              <a:ext uri="{FF2B5EF4-FFF2-40B4-BE49-F238E27FC236}">
                <a16:creationId xmlns:a16="http://schemas.microsoft.com/office/drawing/2014/main" id="{3592D614-4D73-3E13-A8BB-4AC9D1E61A52}"/>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21" name="Picture 20" descr="A green check mark with brush strokes&#10;&#10;AI-generated content may be incorrect.">
            <a:extLst>
              <a:ext uri="{FF2B5EF4-FFF2-40B4-BE49-F238E27FC236}">
                <a16:creationId xmlns:a16="http://schemas.microsoft.com/office/drawing/2014/main" id="{EF549CA8-1E85-A318-C7A5-654B836F3185}"/>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22" name="Picture 21" descr="A red x drawn on a white background&#10;&#10;AI-generated content may be incorrect.">
            <a:extLst>
              <a:ext uri="{FF2B5EF4-FFF2-40B4-BE49-F238E27FC236}">
                <a16:creationId xmlns:a16="http://schemas.microsoft.com/office/drawing/2014/main" id="{3A1ACB3D-DA51-0DE0-1FC0-701E12A0FAFF}"/>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23" name="Picture 22" descr="A red x drawn on a white background&#10;&#10;AI-generated content may be incorrect.">
            <a:extLst>
              <a:ext uri="{FF2B5EF4-FFF2-40B4-BE49-F238E27FC236}">
                <a16:creationId xmlns:a16="http://schemas.microsoft.com/office/drawing/2014/main" id="{9E03BAE5-9C95-6E65-5206-1A9A2D4EB925}"/>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24" name="Rectangle 23">
            <a:extLst>
              <a:ext uri="{FF2B5EF4-FFF2-40B4-BE49-F238E27FC236}">
                <a16:creationId xmlns:a16="http://schemas.microsoft.com/office/drawing/2014/main" id="{B220CC2A-C83C-6911-B7C2-8862D4F7C60E}"/>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5F13D89-F2AA-BC52-8E7B-51FA403C2879}"/>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3637B669-64A3-38C8-1711-6CA1F214B2FA}"/>
              </a:ext>
            </a:extLst>
          </p:cNvPr>
          <p:cNvSpPr/>
          <p:nvPr/>
        </p:nvSpPr>
        <p:spPr>
          <a:xfrm>
            <a:off x="7403616" y="255175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50AE141E-BA46-D487-2489-D84ECA7C8406}"/>
              </a:ext>
            </a:extLst>
          </p:cNvPr>
          <p:cNvSpPr/>
          <p:nvPr/>
        </p:nvSpPr>
        <p:spPr>
          <a:xfrm>
            <a:off x="7683466" y="320648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CE9846-17C6-9BB7-C451-41BBB17FDFA2}"/>
              </a:ext>
            </a:extLst>
          </p:cNvPr>
          <p:cNvSpPr/>
          <p:nvPr/>
        </p:nvSpPr>
        <p:spPr>
          <a:xfrm>
            <a:off x="8551600"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032B43D-153F-AE19-228E-51223E7C3359}"/>
              </a:ext>
            </a:extLst>
          </p:cNvPr>
          <p:cNvSpPr/>
          <p:nvPr/>
        </p:nvSpPr>
        <p:spPr>
          <a:xfrm>
            <a:off x="9419734"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474AA6-4F6C-325D-FD54-51AF14BD7751}"/>
              </a:ext>
            </a:extLst>
          </p:cNvPr>
          <p:cNvSpPr txBox="1"/>
          <p:nvPr/>
        </p:nvSpPr>
        <p:spPr>
          <a:xfrm>
            <a:off x="7618365" y="2700458"/>
            <a:ext cx="3270447" cy="369332"/>
          </a:xfrm>
          <a:prstGeom prst="rect">
            <a:avLst/>
          </a:prstGeom>
          <a:noFill/>
        </p:spPr>
        <p:txBody>
          <a:bodyPr wrap="none" rtlCol="0">
            <a:spAutoFit/>
          </a:bodyPr>
          <a:lstStyle/>
          <a:p>
            <a:r>
              <a:rPr lang="en-US" b="1">
                <a:latin typeface="Ink Free" panose="03080402000500000000" pitchFamily="66" charset="0"/>
              </a:rPr>
              <a:t>Relevant Knowledge for Task 2</a:t>
            </a:r>
          </a:p>
        </p:txBody>
      </p:sp>
      <p:sp>
        <p:nvSpPr>
          <p:cNvPr id="31" name="Rectangle 30">
            <a:extLst>
              <a:ext uri="{FF2B5EF4-FFF2-40B4-BE49-F238E27FC236}">
                <a16:creationId xmlns:a16="http://schemas.microsoft.com/office/drawing/2014/main" id="{B5A5D4DB-0C83-8547-2891-130F108ECF77}"/>
              </a:ext>
            </a:extLst>
          </p:cNvPr>
          <p:cNvSpPr/>
          <p:nvPr/>
        </p:nvSpPr>
        <p:spPr>
          <a:xfrm>
            <a:off x="10287868"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963695"/>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Picture 31" descr="A green check mark with brush strokes&#10;&#10;AI-generated content may be incorrect.">
            <a:extLst>
              <a:ext uri="{FF2B5EF4-FFF2-40B4-BE49-F238E27FC236}">
                <a16:creationId xmlns:a16="http://schemas.microsoft.com/office/drawing/2014/main" id="{8DD4B770-DBF2-64C6-2D7A-F5DD20C9ED88}"/>
              </a:ext>
            </a:extLst>
          </p:cNvPr>
          <p:cNvPicPr>
            <a:picLocks noChangeAspect="1"/>
          </p:cNvPicPr>
          <p:nvPr/>
        </p:nvPicPr>
        <p:blipFill>
          <a:blip r:embed="rId4"/>
          <a:stretch>
            <a:fillRect/>
          </a:stretch>
        </p:blipFill>
        <p:spPr>
          <a:xfrm>
            <a:off x="7775691" y="3775100"/>
            <a:ext cx="379842" cy="369333"/>
          </a:xfrm>
          <a:prstGeom prst="rect">
            <a:avLst/>
          </a:prstGeom>
        </p:spPr>
      </p:pic>
      <p:pic>
        <p:nvPicPr>
          <p:cNvPr id="33" name="Picture 32" descr="A green check mark with brush strokes&#10;&#10;AI-generated content may be incorrect.">
            <a:extLst>
              <a:ext uri="{FF2B5EF4-FFF2-40B4-BE49-F238E27FC236}">
                <a16:creationId xmlns:a16="http://schemas.microsoft.com/office/drawing/2014/main" id="{0C815967-6DEE-4171-D265-7FF102A3DFE9}"/>
              </a:ext>
            </a:extLst>
          </p:cNvPr>
          <p:cNvPicPr>
            <a:picLocks noChangeAspect="1"/>
          </p:cNvPicPr>
          <p:nvPr/>
        </p:nvPicPr>
        <p:blipFill>
          <a:blip r:embed="rId4"/>
          <a:stretch>
            <a:fillRect/>
          </a:stretch>
        </p:blipFill>
        <p:spPr>
          <a:xfrm>
            <a:off x="8643825" y="3775099"/>
            <a:ext cx="379842" cy="369333"/>
          </a:xfrm>
          <a:prstGeom prst="rect">
            <a:avLst/>
          </a:prstGeom>
        </p:spPr>
      </p:pic>
      <p:pic>
        <p:nvPicPr>
          <p:cNvPr id="34" name="Picture 33" descr="A red x drawn on a white background&#10;&#10;AI-generated content may be incorrect.">
            <a:extLst>
              <a:ext uri="{FF2B5EF4-FFF2-40B4-BE49-F238E27FC236}">
                <a16:creationId xmlns:a16="http://schemas.microsoft.com/office/drawing/2014/main" id="{8AA4720A-7868-C9BE-D4F9-FD007E42342F}"/>
              </a:ext>
            </a:extLst>
          </p:cNvPr>
          <p:cNvPicPr>
            <a:picLocks noChangeAspect="1"/>
          </p:cNvPicPr>
          <p:nvPr/>
        </p:nvPicPr>
        <p:blipFill>
          <a:blip r:embed="rId5"/>
          <a:stretch>
            <a:fillRect/>
          </a:stretch>
        </p:blipFill>
        <p:spPr>
          <a:xfrm>
            <a:off x="9511959" y="3775099"/>
            <a:ext cx="379842" cy="404462"/>
          </a:xfrm>
          <a:prstGeom prst="rect">
            <a:avLst/>
          </a:prstGeom>
        </p:spPr>
      </p:pic>
      <p:pic>
        <p:nvPicPr>
          <p:cNvPr id="35" name="Picture 34" descr="A red x drawn on a white background&#10;&#10;AI-generated content may be incorrect.">
            <a:extLst>
              <a:ext uri="{FF2B5EF4-FFF2-40B4-BE49-F238E27FC236}">
                <a16:creationId xmlns:a16="http://schemas.microsoft.com/office/drawing/2014/main" id="{2089AF75-D406-1DCD-EE60-453D871AF8A4}"/>
              </a:ext>
            </a:extLst>
          </p:cNvPr>
          <p:cNvPicPr>
            <a:picLocks noChangeAspect="1"/>
          </p:cNvPicPr>
          <p:nvPr/>
        </p:nvPicPr>
        <p:blipFill>
          <a:blip r:embed="rId5"/>
          <a:stretch>
            <a:fillRect/>
          </a:stretch>
        </p:blipFill>
        <p:spPr>
          <a:xfrm>
            <a:off x="10380093" y="3777940"/>
            <a:ext cx="379842" cy="404462"/>
          </a:xfrm>
          <a:prstGeom prst="rect">
            <a:avLst/>
          </a:prstGeom>
        </p:spPr>
      </p:pic>
      <p:sp>
        <p:nvSpPr>
          <p:cNvPr id="36" name="Rectangle 35">
            <a:extLst>
              <a:ext uri="{FF2B5EF4-FFF2-40B4-BE49-F238E27FC236}">
                <a16:creationId xmlns:a16="http://schemas.microsoft.com/office/drawing/2014/main" id="{F009D8E6-AE11-2876-E25F-33620FC84D5D}"/>
              </a:ext>
            </a:extLst>
          </p:cNvPr>
          <p:cNvSpPr/>
          <p:nvPr/>
        </p:nvSpPr>
        <p:spPr>
          <a:xfrm>
            <a:off x="7614409" y="322167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AD7E63E6-849C-ADD3-3727-DCA21EBD7A8B}"/>
              </a:ext>
            </a:extLst>
          </p:cNvPr>
          <p:cNvSpPr/>
          <p:nvPr/>
        </p:nvSpPr>
        <p:spPr>
          <a:xfrm>
            <a:off x="7403616" y="252460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AI Will Surpass Human Brains Once We Crack the 'Neural Code ...">
            <a:extLst>
              <a:ext uri="{FF2B5EF4-FFF2-40B4-BE49-F238E27FC236}">
                <a16:creationId xmlns:a16="http://schemas.microsoft.com/office/drawing/2014/main" id="{BBECAFDC-3D25-4980-843D-3D4700E5A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2" name="Rectangle 1024">
            <a:extLst>
              <a:ext uri="{FF2B5EF4-FFF2-40B4-BE49-F238E27FC236}">
                <a16:creationId xmlns:a16="http://schemas.microsoft.com/office/drawing/2014/main" id="{CFF76DDF-FA29-F5B0-07D1-D7E97221C75E}"/>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026">
            <a:extLst>
              <a:ext uri="{FF2B5EF4-FFF2-40B4-BE49-F238E27FC236}">
                <a16:creationId xmlns:a16="http://schemas.microsoft.com/office/drawing/2014/main" id="{CDE93C02-7A89-DBB1-1AEA-4C33FA57B821}"/>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8">
            <a:extLst>
              <a:ext uri="{FF2B5EF4-FFF2-40B4-BE49-F238E27FC236}">
                <a16:creationId xmlns:a16="http://schemas.microsoft.com/office/drawing/2014/main" id="{D6432536-A7DC-40A5-B98F-373E3259CCF2}"/>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5" name="Rectangle 1029">
            <a:extLst>
              <a:ext uri="{FF2B5EF4-FFF2-40B4-BE49-F238E27FC236}">
                <a16:creationId xmlns:a16="http://schemas.microsoft.com/office/drawing/2014/main" id="{85D769FE-5072-60C7-7F3D-FD8BB4706DB9}"/>
              </a:ext>
            </a:extLst>
          </p:cNvPr>
          <p:cNvSpPr/>
          <p:nvPr/>
        </p:nvSpPr>
        <p:spPr>
          <a:xfrm>
            <a:off x="1297655" y="893683"/>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6" name="Rectangle 1030">
            <a:extLst>
              <a:ext uri="{FF2B5EF4-FFF2-40B4-BE49-F238E27FC236}">
                <a16:creationId xmlns:a16="http://schemas.microsoft.com/office/drawing/2014/main" id="{7832D560-E187-040E-750E-6B95A6F9DC0F}"/>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7" name="Picture 2" descr="AI Will Surpass Human Brains Once We Crack the 'Neural Code ...">
            <a:extLst>
              <a:ext uri="{FF2B5EF4-FFF2-40B4-BE49-F238E27FC236}">
                <a16:creationId xmlns:a16="http://schemas.microsoft.com/office/drawing/2014/main" id="{87952983-6BEC-F63F-F833-69EB6AAB0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28" name="Picture 1027" descr="AI Will Surpass Human Brains Once We Crack the 'Neural Code ...">
            <a:extLst>
              <a:ext uri="{FF2B5EF4-FFF2-40B4-BE49-F238E27FC236}">
                <a16:creationId xmlns:a16="http://schemas.microsoft.com/office/drawing/2014/main" id="{5C321162-3D5A-CD69-5CF0-207D8872F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29" name="Rectangle 1">
            <a:extLst>
              <a:ext uri="{FF2B5EF4-FFF2-40B4-BE49-F238E27FC236}">
                <a16:creationId xmlns:a16="http://schemas.microsoft.com/office/drawing/2014/main" id="{5AC8B4F5-53AD-320E-A88F-04C92E474F4C}"/>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3">
            <a:extLst>
              <a:ext uri="{FF2B5EF4-FFF2-40B4-BE49-F238E27FC236}">
                <a16:creationId xmlns:a16="http://schemas.microsoft.com/office/drawing/2014/main" id="{21517CC5-0BB9-C90B-7434-C7C9BAD8FC0B}"/>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25">
            <a:extLst>
              <a:ext uri="{FF2B5EF4-FFF2-40B4-BE49-F238E27FC236}">
                <a16:creationId xmlns:a16="http://schemas.microsoft.com/office/drawing/2014/main" id="{B7BE3F12-34FB-D484-A2F9-634E84057E50}"/>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2" name="Rectangle 1031">
            <a:extLst>
              <a:ext uri="{FF2B5EF4-FFF2-40B4-BE49-F238E27FC236}">
                <a16:creationId xmlns:a16="http://schemas.microsoft.com/office/drawing/2014/main" id="{FB501625-AD98-CCEB-74E2-F5B454E80B89}"/>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3" name="Rectangle 27">
            <a:extLst>
              <a:ext uri="{FF2B5EF4-FFF2-40B4-BE49-F238E27FC236}">
                <a16:creationId xmlns:a16="http://schemas.microsoft.com/office/drawing/2014/main" id="{484699AC-32FA-80C2-F4A0-3D0BAA5CD586}"/>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Rectangle 1033">
            <a:extLst>
              <a:ext uri="{FF2B5EF4-FFF2-40B4-BE49-F238E27FC236}">
                <a16:creationId xmlns:a16="http://schemas.microsoft.com/office/drawing/2014/main" id="{315667D8-E478-C708-BDD0-0CD24E715AB1}"/>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Rectangle 1034">
            <a:extLst>
              <a:ext uri="{FF2B5EF4-FFF2-40B4-BE49-F238E27FC236}">
                <a16:creationId xmlns:a16="http://schemas.microsoft.com/office/drawing/2014/main" id="{F5D4A851-0485-F968-85A1-BA8DE9D6FD5A}"/>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033DCCD6-3E63-3762-164C-034018ED2B6B}"/>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D207C2E-9E5D-BF66-1C22-43B6E6F19DCF}"/>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9" name="Rectangle 1038">
            <a:extLst>
              <a:ext uri="{FF2B5EF4-FFF2-40B4-BE49-F238E27FC236}">
                <a16:creationId xmlns:a16="http://schemas.microsoft.com/office/drawing/2014/main" id="{A4993119-C32A-C634-C5D8-DDD929D05AF4}"/>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par>
                                <p:cTn id="20" presetID="9"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par>
                                <p:cTn id="28" presetID="9"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dissolv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039"/>
                                        </p:tgtEl>
                                        <p:attrNameLst>
                                          <p:attrName>style.visibility</p:attrName>
                                        </p:attrNameLst>
                                      </p:cBhvr>
                                      <p:to>
                                        <p:strVal val="visible"/>
                                      </p:to>
                                    </p:set>
                                    <p:animEffect transition="in" filter="dissolve">
                                      <p:cBhvr>
                                        <p:cTn id="35" dur="500"/>
                                        <p:tgtEl>
                                          <p:spTgt spid="103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27"/>
                                        </p:tgtEl>
                                        <p:attrNameLst>
                                          <p:attrName>style.visibility</p:attrName>
                                        </p:attrNameLst>
                                      </p:cBhvr>
                                      <p:to>
                                        <p:strVal val="visible"/>
                                      </p:to>
                                    </p:set>
                                    <p:animEffect transition="in" filter="dissolve">
                                      <p:cBhvr>
                                        <p:cTn id="40" dur="500"/>
                                        <p:tgtEl>
                                          <p:spTgt spid="1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0" animBg="1"/>
      <p:bldP spid="28" grpId="0" animBg="1"/>
      <p:bldP spid="29" grpId="0" animBg="1"/>
      <p:bldP spid="31" grpId="0" animBg="1"/>
      <p:bldP spid="36" grpId="0" animBg="1"/>
      <p:bldP spid="1039" grpId="0" animBg="1"/>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713882-FD4D-EF8B-FB55-13DDE33468C4}"/>
            </a:ext>
          </a:extLst>
        </p:cNvPr>
        <p:cNvGrpSpPr/>
        <p:nvPr/>
      </p:nvGrpSpPr>
      <p:grpSpPr>
        <a:xfrm>
          <a:off x="0" y="0"/>
          <a:ext cx="0" cy="0"/>
          <a:chOff x="0" y="0"/>
          <a:chExt cx="0" cy="0"/>
        </a:xfrm>
      </p:grpSpPr>
      <p:sp>
        <p:nvSpPr>
          <p:cNvPr id="30" name="Rounded Rectangle 29">
            <a:extLst>
              <a:ext uri="{FF2B5EF4-FFF2-40B4-BE49-F238E27FC236}">
                <a16:creationId xmlns:a16="http://schemas.microsoft.com/office/drawing/2014/main" id="{53220C4E-78E7-F7DD-C425-035D9A753C38}"/>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31" name="Rectangle 30">
            <a:extLst>
              <a:ext uri="{FF2B5EF4-FFF2-40B4-BE49-F238E27FC236}">
                <a16:creationId xmlns:a16="http://schemas.microsoft.com/office/drawing/2014/main" id="{6A00D1C7-CC06-734A-6A12-50F1F9DA40C0}"/>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991776E-AC16-8D58-1DDC-932141D32915}"/>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a:extLst>
              <a:ext uri="{FF2B5EF4-FFF2-40B4-BE49-F238E27FC236}">
                <a16:creationId xmlns:a16="http://schemas.microsoft.com/office/drawing/2014/main" id="{2752A32C-4B9F-D064-3C7D-1CC0D7EAB195}"/>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4" name="Rectangle 33">
            <a:extLst>
              <a:ext uri="{FF2B5EF4-FFF2-40B4-BE49-F238E27FC236}">
                <a16:creationId xmlns:a16="http://schemas.microsoft.com/office/drawing/2014/main" id="{88C2843A-6ABD-200C-60C0-CAAF8213B455}"/>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86A47C7C-888F-FB08-E94D-F3E81EB8758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1307401-C5CF-5D44-DA89-2AC14F3EDF31}"/>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1059" name="Rectangle 1058">
            <a:extLst>
              <a:ext uri="{FF2B5EF4-FFF2-40B4-BE49-F238E27FC236}">
                <a16:creationId xmlns:a16="http://schemas.microsoft.com/office/drawing/2014/main" id="{4A6A866C-2DEA-1F1A-4715-AFE26CAD0B0D}"/>
              </a:ext>
            </a:extLst>
          </p:cNvPr>
          <p:cNvSpPr/>
          <p:nvPr/>
        </p:nvSpPr>
        <p:spPr>
          <a:xfrm>
            <a:off x="7667212" y="4466874"/>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FD51C19E-3F62-C97B-9A32-EE398880128D}"/>
              </a:ext>
            </a:extLst>
          </p:cNvPr>
          <p:cNvSpPr/>
          <p:nvPr/>
        </p:nvSpPr>
        <p:spPr>
          <a:xfrm>
            <a:off x="3101445" y="3564755"/>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A2CEE565-0AEA-C0AE-8552-FCBAD385B3A6}"/>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6" name="TextBox 1085">
            <a:extLst>
              <a:ext uri="{FF2B5EF4-FFF2-40B4-BE49-F238E27FC236}">
                <a16:creationId xmlns:a16="http://schemas.microsoft.com/office/drawing/2014/main" id="{697E4B9C-C399-CBD6-ADE2-ECF095EE4983}"/>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094" name="TextBox 1093">
            <a:extLst>
              <a:ext uri="{FF2B5EF4-FFF2-40B4-BE49-F238E27FC236}">
                <a16:creationId xmlns:a16="http://schemas.microsoft.com/office/drawing/2014/main" id="{7CD87331-5D53-8174-CF4D-07735F820666}"/>
              </a:ext>
            </a:extLst>
          </p:cNvPr>
          <p:cNvSpPr txBox="1"/>
          <p:nvPr/>
        </p:nvSpPr>
        <p:spPr>
          <a:xfrm>
            <a:off x="4942997" y="1988138"/>
            <a:ext cx="1739002" cy="646331"/>
          </a:xfrm>
          <a:prstGeom prst="rect">
            <a:avLst/>
          </a:prstGeom>
          <a:noFill/>
        </p:spPr>
        <p:txBody>
          <a:bodyPr wrap="none" rtlCol="0">
            <a:spAutoFit/>
          </a:bodyPr>
          <a:lstStyle/>
          <a:p>
            <a:r>
              <a:rPr lang="en-US">
                <a:solidFill>
                  <a:srgbClr val="700001"/>
                </a:solidFill>
              </a:rPr>
              <a:t>context window </a:t>
            </a:r>
          </a:p>
          <a:p>
            <a:r>
              <a:rPr lang="en-US">
                <a:solidFill>
                  <a:srgbClr val="700001"/>
                </a:solidFill>
              </a:rPr>
              <a:t>has limited size</a:t>
            </a:r>
          </a:p>
        </p:txBody>
      </p:sp>
      <p:sp>
        <p:nvSpPr>
          <p:cNvPr id="1096" name="TextBox 1095">
            <a:extLst>
              <a:ext uri="{FF2B5EF4-FFF2-40B4-BE49-F238E27FC236}">
                <a16:creationId xmlns:a16="http://schemas.microsoft.com/office/drawing/2014/main" id="{C4D5F59A-8669-47DF-DD93-B1C8AF771DBA}"/>
              </a:ext>
            </a:extLst>
          </p:cNvPr>
          <p:cNvSpPr txBox="1"/>
          <p:nvPr/>
        </p:nvSpPr>
        <p:spPr>
          <a:xfrm>
            <a:off x="4269468" y="6221952"/>
            <a:ext cx="6157455" cy="307777"/>
          </a:xfrm>
          <a:prstGeom prst="rect">
            <a:avLst/>
          </a:prstGeom>
          <a:noFill/>
        </p:spPr>
        <p:txBody>
          <a:bodyPr wrap="none" rtlCol="0">
            <a:spAutoFit/>
          </a:bodyPr>
          <a:lstStyle/>
          <a:p>
            <a:r>
              <a:rPr lang="en-US" sz="1400" i="1">
                <a:solidFill>
                  <a:srgbClr val="700001"/>
                </a:solidFill>
                <a:latin typeface="Fira Code" pitchFamily="49" charset="0"/>
                <a:ea typeface="Fira Code" pitchFamily="49" charset="0"/>
                <a:cs typeface="Fira Code" pitchFamily="49" charset="0"/>
              </a:rPr>
              <a:t>“Conversation limit reached, start a new conversation”</a:t>
            </a:r>
          </a:p>
        </p:txBody>
      </p:sp>
      <p:sp>
        <p:nvSpPr>
          <p:cNvPr id="1097" name="TextBox 1096">
            <a:extLst>
              <a:ext uri="{FF2B5EF4-FFF2-40B4-BE49-F238E27FC236}">
                <a16:creationId xmlns:a16="http://schemas.microsoft.com/office/drawing/2014/main" id="{DB54EFF4-A889-30D5-174B-F26113C6055E}"/>
              </a:ext>
            </a:extLst>
          </p:cNvPr>
          <p:cNvSpPr txBox="1"/>
          <p:nvPr/>
        </p:nvSpPr>
        <p:spPr>
          <a:xfrm>
            <a:off x="4269468" y="5865728"/>
            <a:ext cx="1843774" cy="307777"/>
          </a:xfrm>
          <a:prstGeom prst="rect">
            <a:avLst/>
          </a:prstGeom>
          <a:noFill/>
        </p:spPr>
        <p:txBody>
          <a:bodyPr wrap="none" rtlCol="0">
            <a:spAutoFit/>
          </a:bodyPr>
          <a:lstStyle/>
          <a:p>
            <a:r>
              <a:rPr lang="en-US" sz="1400" i="1">
                <a:solidFill>
                  <a:srgbClr val="700001"/>
                </a:solidFill>
                <a:latin typeface="Fira Code" pitchFamily="49" charset="0"/>
                <a:ea typeface="Fira Code" pitchFamily="49" charset="0"/>
                <a:cs typeface="Fira Code" pitchFamily="49" charset="0"/>
              </a:rPr>
              <a:t>“Compacting...”</a:t>
            </a:r>
          </a:p>
        </p:txBody>
      </p:sp>
      <p:pic>
        <p:nvPicPr>
          <p:cNvPr id="3" name="Picture 2" descr="AI Will Surpass Human Brains Once We Crack the 'Neural Code ...">
            <a:extLst>
              <a:ext uri="{FF2B5EF4-FFF2-40B4-BE49-F238E27FC236}">
                <a16:creationId xmlns:a16="http://schemas.microsoft.com/office/drawing/2014/main" id="{F7B551C7-025D-4390-E26D-B9BED140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89EFB351-2F99-F41A-1F14-87784F95D608}"/>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2A6455F6-7BFE-DE3D-F60A-B11D5A0FC3E0}"/>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9D5B8470-C2AD-22BC-45B9-17A72AFD1343}"/>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1030">
            <a:extLst>
              <a:ext uri="{FF2B5EF4-FFF2-40B4-BE49-F238E27FC236}">
                <a16:creationId xmlns:a16="http://schemas.microsoft.com/office/drawing/2014/main" id="{EB5D4980-A76B-F5F4-C386-C41B7494827F}"/>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2" descr="AI Will Surpass Human Brains Once We Crack the 'Neural Code ...">
            <a:extLst>
              <a:ext uri="{FF2B5EF4-FFF2-40B4-BE49-F238E27FC236}">
                <a16:creationId xmlns:a16="http://schemas.microsoft.com/office/drawing/2014/main" id="{E822F3A5-DB77-E743-5002-19B9E4E71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 name="Picture 9" descr="AI Will Surpass Human Brains Once We Crack the 'Neural Code ...">
            <a:extLst>
              <a:ext uri="{FF2B5EF4-FFF2-40B4-BE49-F238E27FC236}">
                <a16:creationId xmlns:a16="http://schemas.microsoft.com/office/drawing/2014/main" id="{4CD4F8FA-6072-28CC-EFD0-51A40A1DA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Rectangle 1">
            <a:extLst>
              <a:ext uri="{FF2B5EF4-FFF2-40B4-BE49-F238E27FC236}">
                <a16:creationId xmlns:a16="http://schemas.microsoft.com/office/drawing/2014/main" id="{633AEE7D-1B92-8C9A-0BA7-0EF349DC8562}"/>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3D31CF13-5497-6EED-6E18-1AE021FD27C1}"/>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5">
            <a:extLst>
              <a:ext uri="{FF2B5EF4-FFF2-40B4-BE49-F238E27FC236}">
                <a16:creationId xmlns:a16="http://schemas.microsoft.com/office/drawing/2014/main" id="{45E1CEB9-AD50-332B-90B6-3E5A97D59A96}"/>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725532DB-78B8-92B4-4450-F8C4BC233BD3}"/>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27">
            <a:extLst>
              <a:ext uri="{FF2B5EF4-FFF2-40B4-BE49-F238E27FC236}">
                <a16:creationId xmlns:a16="http://schemas.microsoft.com/office/drawing/2014/main" id="{CBA2F169-8567-E923-1403-8FF0B7B9FC2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90EC2463-5680-81CA-0E7E-6AA8FA56EA08}"/>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7AA8FFB2-8D70-E839-D837-F0C641840869}"/>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19A2F1-961F-563E-42C8-B5E03C2C7175}"/>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2611B4-916D-45E4-6372-C04D25153BFA}"/>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2">
            <a:extLst>
              <a:ext uri="{FF2B5EF4-FFF2-40B4-BE49-F238E27FC236}">
                <a16:creationId xmlns:a16="http://schemas.microsoft.com/office/drawing/2014/main" id="{35126B90-F129-FE12-8EFB-949F1A7671D8}"/>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
            <a:extLst>
              <a:ext uri="{FF2B5EF4-FFF2-40B4-BE49-F238E27FC236}">
                <a16:creationId xmlns:a16="http://schemas.microsoft.com/office/drawing/2014/main" id="{6411CC65-077C-5F94-CA9C-4E68D1D2FCDF}"/>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637CDD3-F205-94B4-3E1E-3FB5B5AADB67}"/>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79B4220-2CC1-B63F-81DB-D03B046BF9DC}"/>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CA62D83-BED4-A851-9758-954D9D9964E6}"/>
              </a:ext>
            </a:extLst>
          </p:cNvPr>
          <p:cNvSpPr txBox="1"/>
          <p:nvPr/>
        </p:nvSpPr>
        <p:spPr>
          <a:xfrm>
            <a:off x="7681606" y="664766"/>
            <a:ext cx="3212739" cy="369332"/>
          </a:xfrm>
          <a:prstGeom prst="rect">
            <a:avLst/>
          </a:prstGeom>
          <a:noFill/>
        </p:spPr>
        <p:txBody>
          <a:bodyPr wrap="none" rtlCol="0">
            <a:spAutoFit/>
          </a:bodyPr>
          <a:lstStyle/>
          <a:p>
            <a:r>
              <a:rPr lang="en-US" b="1">
                <a:latin typeface="Ink Free" panose="03080402000500000000" pitchFamily="66" charset="0"/>
              </a:rPr>
              <a:t>Relevant Knowledge for Task 1</a:t>
            </a:r>
          </a:p>
        </p:txBody>
      </p:sp>
      <p:sp>
        <p:nvSpPr>
          <p:cNvPr id="44" name="Rectangle 43">
            <a:extLst>
              <a:ext uri="{FF2B5EF4-FFF2-40B4-BE49-F238E27FC236}">
                <a16:creationId xmlns:a16="http://schemas.microsoft.com/office/drawing/2014/main" id="{F8C87F99-C271-F071-D303-DB48D93168FC}"/>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5" name="Picture 44" descr="A green check mark with brush strokes&#10;&#10;AI-generated content may be incorrect.">
            <a:extLst>
              <a:ext uri="{FF2B5EF4-FFF2-40B4-BE49-F238E27FC236}">
                <a16:creationId xmlns:a16="http://schemas.microsoft.com/office/drawing/2014/main" id="{F7C4B92B-0CE6-AF0B-73E2-8FE4D2A94DD1}"/>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46" name="Picture 45" descr="A green check mark with brush strokes&#10;&#10;AI-generated content may be incorrect.">
            <a:extLst>
              <a:ext uri="{FF2B5EF4-FFF2-40B4-BE49-F238E27FC236}">
                <a16:creationId xmlns:a16="http://schemas.microsoft.com/office/drawing/2014/main" id="{175A686E-26ED-9B2D-51D6-CFAE95E0EE9F}"/>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47" name="Picture 46" descr="A red x drawn on a white background&#10;&#10;AI-generated content may be incorrect.">
            <a:extLst>
              <a:ext uri="{FF2B5EF4-FFF2-40B4-BE49-F238E27FC236}">
                <a16:creationId xmlns:a16="http://schemas.microsoft.com/office/drawing/2014/main" id="{31AB65AE-42CD-CF70-720A-4A0870449840}"/>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1027" name="Picture 1026" descr="A red x drawn on a white background&#10;&#10;AI-generated content may be incorrect.">
            <a:extLst>
              <a:ext uri="{FF2B5EF4-FFF2-40B4-BE49-F238E27FC236}">
                <a16:creationId xmlns:a16="http://schemas.microsoft.com/office/drawing/2014/main" id="{E4CE8B1C-D3A2-6B1C-741C-AB0DBF177160}"/>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1028" name="Rectangle 1027">
            <a:extLst>
              <a:ext uri="{FF2B5EF4-FFF2-40B4-BE49-F238E27FC236}">
                <a16:creationId xmlns:a16="http://schemas.microsoft.com/office/drawing/2014/main" id="{D085436E-ECAD-8DAE-DB95-A980672EA8FA}"/>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ounded Rectangle 1028">
            <a:extLst>
              <a:ext uri="{FF2B5EF4-FFF2-40B4-BE49-F238E27FC236}">
                <a16:creationId xmlns:a16="http://schemas.microsoft.com/office/drawing/2014/main" id="{59B618D4-E73B-6A80-27F9-10EA6F765D91}"/>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2">
            <a:extLst>
              <a:ext uri="{FF2B5EF4-FFF2-40B4-BE49-F238E27FC236}">
                <a16:creationId xmlns:a16="http://schemas.microsoft.com/office/drawing/2014/main" id="{E67900DB-ED16-E4FF-77EF-697838E1CE51}"/>
              </a:ext>
            </a:extLst>
          </p:cNvPr>
          <p:cNvSpPr/>
          <p:nvPr/>
        </p:nvSpPr>
        <p:spPr>
          <a:xfrm>
            <a:off x="7403616" y="255175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5">
            <a:extLst>
              <a:ext uri="{FF2B5EF4-FFF2-40B4-BE49-F238E27FC236}">
                <a16:creationId xmlns:a16="http://schemas.microsoft.com/office/drawing/2014/main" id="{CCFD961B-ECE9-7379-C60B-CE04996A3B14}"/>
              </a:ext>
            </a:extLst>
          </p:cNvPr>
          <p:cNvSpPr/>
          <p:nvPr/>
        </p:nvSpPr>
        <p:spPr>
          <a:xfrm>
            <a:off x="7683466" y="320648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8E0F35A7-FD22-6FF9-FB38-6DF33AE50E7D}"/>
              </a:ext>
            </a:extLst>
          </p:cNvPr>
          <p:cNvSpPr/>
          <p:nvPr/>
        </p:nvSpPr>
        <p:spPr>
          <a:xfrm>
            <a:off x="8551600"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C3134B1-3752-0005-1D5B-F22165493B8A}"/>
              </a:ext>
            </a:extLst>
          </p:cNvPr>
          <p:cNvSpPr/>
          <p:nvPr/>
        </p:nvSpPr>
        <p:spPr>
          <a:xfrm>
            <a:off x="9419734"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DC39DA39-A724-FF37-4DE6-BBAFD5E3247D}"/>
              </a:ext>
            </a:extLst>
          </p:cNvPr>
          <p:cNvSpPr txBox="1"/>
          <p:nvPr/>
        </p:nvSpPr>
        <p:spPr>
          <a:xfrm>
            <a:off x="7618365" y="2700458"/>
            <a:ext cx="3270447" cy="369332"/>
          </a:xfrm>
          <a:prstGeom prst="rect">
            <a:avLst/>
          </a:prstGeom>
          <a:noFill/>
        </p:spPr>
        <p:txBody>
          <a:bodyPr wrap="none" rtlCol="0">
            <a:spAutoFit/>
          </a:bodyPr>
          <a:lstStyle/>
          <a:p>
            <a:r>
              <a:rPr lang="en-US" b="1">
                <a:latin typeface="Ink Free" panose="03080402000500000000" pitchFamily="66" charset="0"/>
              </a:rPr>
              <a:t>Relevant Knowledge for Task 2</a:t>
            </a:r>
          </a:p>
        </p:txBody>
      </p:sp>
      <p:sp>
        <p:nvSpPr>
          <p:cNvPr id="1035" name="Rectangle 1034">
            <a:extLst>
              <a:ext uri="{FF2B5EF4-FFF2-40B4-BE49-F238E27FC236}">
                <a16:creationId xmlns:a16="http://schemas.microsoft.com/office/drawing/2014/main" id="{4091F6F8-5868-3EB3-765C-273175735F41}"/>
              </a:ext>
            </a:extLst>
          </p:cNvPr>
          <p:cNvSpPr/>
          <p:nvPr/>
        </p:nvSpPr>
        <p:spPr>
          <a:xfrm>
            <a:off x="10287868"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963695"/>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6" name="Picture 1035" descr="A green check mark with brush strokes&#10;&#10;AI-generated content may be incorrect.">
            <a:extLst>
              <a:ext uri="{FF2B5EF4-FFF2-40B4-BE49-F238E27FC236}">
                <a16:creationId xmlns:a16="http://schemas.microsoft.com/office/drawing/2014/main" id="{1836330E-E1D1-8852-D4CD-997D3193CFFF}"/>
              </a:ext>
            </a:extLst>
          </p:cNvPr>
          <p:cNvPicPr>
            <a:picLocks noChangeAspect="1"/>
          </p:cNvPicPr>
          <p:nvPr/>
        </p:nvPicPr>
        <p:blipFill>
          <a:blip r:embed="rId4"/>
          <a:stretch>
            <a:fillRect/>
          </a:stretch>
        </p:blipFill>
        <p:spPr>
          <a:xfrm>
            <a:off x="7775691" y="3775100"/>
            <a:ext cx="379842" cy="369333"/>
          </a:xfrm>
          <a:prstGeom prst="rect">
            <a:avLst/>
          </a:prstGeom>
        </p:spPr>
      </p:pic>
      <p:pic>
        <p:nvPicPr>
          <p:cNvPr id="1038" name="Picture 1037" descr="A green check mark with brush strokes&#10;&#10;AI-generated content may be incorrect.">
            <a:extLst>
              <a:ext uri="{FF2B5EF4-FFF2-40B4-BE49-F238E27FC236}">
                <a16:creationId xmlns:a16="http://schemas.microsoft.com/office/drawing/2014/main" id="{C0A7A906-4E04-07BC-7CE8-C983706653DC}"/>
              </a:ext>
            </a:extLst>
          </p:cNvPr>
          <p:cNvPicPr>
            <a:picLocks noChangeAspect="1"/>
          </p:cNvPicPr>
          <p:nvPr/>
        </p:nvPicPr>
        <p:blipFill>
          <a:blip r:embed="rId4"/>
          <a:stretch>
            <a:fillRect/>
          </a:stretch>
        </p:blipFill>
        <p:spPr>
          <a:xfrm>
            <a:off x="8643825" y="3775099"/>
            <a:ext cx="379842" cy="369333"/>
          </a:xfrm>
          <a:prstGeom prst="rect">
            <a:avLst/>
          </a:prstGeom>
        </p:spPr>
      </p:pic>
      <p:pic>
        <p:nvPicPr>
          <p:cNvPr id="1039" name="Picture 1038" descr="A red x drawn on a white background&#10;&#10;AI-generated content may be incorrect.">
            <a:extLst>
              <a:ext uri="{FF2B5EF4-FFF2-40B4-BE49-F238E27FC236}">
                <a16:creationId xmlns:a16="http://schemas.microsoft.com/office/drawing/2014/main" id="{D6B3BEE8-ADAF-73A3-37EF-584B6C217C46}"/>
              </a:ext>
            </a:extLst>
          </p:cNvPr>
          <p:cNvPicPr>
            <a:picLocks noChangeAspect="1"/>
          </p:cNvPicPr>
          <p:nvPr/>
        </p:nvPicPr>
        <p:blipFill>
          <a:blip r:embed="rId5"/>
          <a:stretch>
            <a:fillRect/>
          </a:stretch>
        </p:blipFill>
        <p:spPr>
          <a:xfrm>
            <a:off x="9511959" y="3775099"/>
            <a:ext cx="379842" cy="404462"/>
          </a:xfrm>
          <a:prstGeom prst="rect">
            <a:avLst/>
          </a:prstGeom>
        </p:spPr>
      </p:pic>
      <p:pic>
        <p:nvPicPr>
          <p:cNvPr id="1040" name="Picture 1039" descr="A red x drawn on a white background&#10;&#10;AI-generated content may be incorrect.">
            <a:extLst>
              <a:ext uri="{FF2B5EF4-FFF2-40B4-BE49-F238E27FC236}">
                <a16:creationId xmlns:a16="http://schemas.microsoft.com/office/drawing/2014/main" id="{4D94155A-1B22-C128-38C7-C16A91EB3740}"/>
              </a:ext>
            </a:extLst>
          </p:cNvPr>
          <p:cNvPicPr>
            <a:picLocks noChangeAspect="1"/>
          </p:cNvPicPr>
          <p:nvPr/>
        </p:nvPicPr>
        <p:blipFill>
          <a:blip r:embed="rId5"/>
          <a:stretch>
            <a:fillRect/>
          </a:stretch>
        </p:blipFill>
        <p:spPr>
          <a:xfrm>
            <a:off x="10380093" y="3777940"/>
            <a:ext cx="379842" cy="404462"/>
          </a:xfrm>
          <a:prstGeom prst="rect">
            <a:avLst/>
          </a:prstGeom>
        </p:spPr>
      </p:pic>
      <p:sp>
        <p:nvSpPr>
          <p:cNvPr id="1041" name="Rectangle 1040">
            <a:extLst>
              <a:ext uri="{FF2B5EF4-FFF2-40B4-BE49-F238E27FC236}">
                <a16:creationId xmlns:a16="http://schemas.microsoft.com/office/drawing/2014/main" id="{1DA8CB74-E2C6-D222-B67F-E5CBC18FD7BC}"/>
              </a:ext>
            </a:extLst>
          </p:cNvPr>
          <p:cNvSpPr/>
          <p:nvPr/>
        </p:nvSpPr>
        <p:spPr>
          <a:xfrm>
            <a:off x="7614409" y="322167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ounded Rectangle 1041">
            <a:extLst>
              <a:ext uri="{FF2B5EF4-FFF2-40B4-BE49-F238E27FC236}">
                <a16:creationId xmlns:a16="http://schemas.microsoft.com/office/drawing/2014/main" id="{5EE942EC-E4F5-8478-0771-D2291B551E04}"/>
              </a:ext>
            </a:extLst>
          </p:cNvPr>
          <p:cNvSpPr/>
          <p:nvPr/>
        </p:nvSpPr>
        <p:spPr>
          <a:xfrm>
            <a:off x="7403616" y="252460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2">
            <a:extLst>
              <a:ext uri="{FF2B5EF4-FFF2-40B4-BE49-F238E27FC236}">
                <a16:creationId xmlns:a16="http://schemas.microsoft.com/office/drawing/2014/main" id="{85751CAE-5719-D68C-7FF3-9DBCC2ABBE31}"/>
              </a:ext>
            </a:extLst>
          </p:cNvPr>
          <p:cNvSpPr/>
          <p:nvPr/>
        </p:nvSpPr>
        <p:spPr>
          <a:xfrm>
            <a:off x="7419385" y="449352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BDAF2D0A-A55F-1318-F15A-4587152348C3}"/>
              </a:ext>
            </a:extLst>
          </p:cNvPr>
          <p:cNvSpPr/>
          <p:nvPr/>
        </p:nvSpPr>
        <p:spPr>
          <a:xfrm>
            <a:off x="8567369"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17B14171-B2E1-151A-7267-9310D0340F87}"/>
              </a:ext>
            </a:extLst>
          </p:cNvPr>
          <p:cNvSpPr/>
          <p:nvPr/>
        </p:nvSpPr>
        <p:spPr>
          <a:xfrm>
            <a:off x="9435503"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204AEB9D-4218-0C96-6869-A1686C8827FF}"/>
              </a:ext>
            </a:extLst>
          </p:cNvPr>
          <p:cNvSpPr txBox="1"/>
          <p:nvPr/>
        </p:nvSpPr>
        <p:spPr>
          <a:xfrm>
            <a:off x="7634134" y="4642221"/>
            <a:ext cx="3272050" cy="369332"/>
          </a:xfrm>
          <a:prstGeom prst="rect">
            <a:avLst/>
          </a:prstGeom>
          <a:noFill/>
        </p:spPr>
        <p:txBody>
          <a:bodyPr wrap="none" rtlCol="0">
            <a:spAutoFit/>
          </a:bodyPr>
          <a:lstStyle/>
          <a:p>
            <a:r>
              <a:rPr lang="en-US" b="1">
                <a:latin typeface="Ink Free" panose="03080402000500000000" pitchFamily="66" charset="0"/>
              </a:rPr>
              <a:t>Relevant Knowledge for Task 3</a:t>
            </a:r>
          </a:p>
        </p:txBody>
      </p:sp>
      <p:sp>
        <p:nvSpPr>
          <p:cNvPr id="1048" name="Rectangle 1047">
            <a:extLst>
              <a:ext uri="{FF2B5EF4-FFF2-40B4-BE49-F238E27FC236}">
                <a16:creationId xmlns:a16="http://schemas.microsoft.com/office/drawing/2014/main" id="{D68D04B1-CC07-9382-1C20-E93A927490CD}"/>
              </a:ext>
            </a:extLst>
          </p:cNvPr>
          <p:cNvSpPr/>
          <p:nvPr/>
        </p:nvSpPr>
        <p:spPr>
          <a:xfrm>
            <a:off x="10303637"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50" name="Picture 1049" descr="A green check mark with brush strokes&#10;&#10;AI-generated content may be incorrect.">
            <a:extLst>
              <a:ext uri="{FF2B5EF4-FFF2-40B4-BE49-F238E27FC236}">
                <a16:creationId xmlns:a16="http://schemas.microsoft.com/office/drawing/2014/main" id="{C634534D-D77F-4D0F-7099-101FC975DB8D}"/>
              </a:ext>
            </a:extLst>
          </p:cNvPr>
          <p:cNvPicPr>
            <a:picLocks noChangeAspect="1"/>
          </p:cNvPicPr>
          <p:nvPr/>
        </p:nvPicPr>
        <p:blipFill>
          <a:blip r:embed="rId4"/>
          <a:stretch>
            <a:fillRect/>
          </a:stretch>
        </p:blipFill>
        <p:spPr>
          <a:xfrm>
            <a:off x="8659594" y="5716862"/>
            <a:ext cx="379842" cy="369333"/>
          </a:xfrm>
          <a:prstGeom prst="rect">
            <a:avLst/>
          </a:prstGeom>
        </p:spPr>
      </p:pic>
      <p:pic>
        <p:nvPicPr>
          <p:cNvPr id="1051" name="Picture 1050" descr="A red x drawn on a white background&#10;&#10;AI-generated content may be incorrect.">
            <a:extLst>
              <a:ext uri="{FF2B5EF4-FFF2-40B4-BE49-F238E27FC236}">
                <a16:creationId xmlns:a16="http://schemas.microsoft.com/office/drawing/2014/main" id="{31A03A8A-FA5B-C4E3-3F51-618FED37634C}"/>
              </a:ext>
            </a:extLst>
          </p:cNvPr>
          <p:cNvPicPr>
            <a:picLocks noChangeAspect="1"/>
          </p:cNvPicPr>
          <p:nvPr/>
        </p:nvPicPr>
        <p:blipFill>
          <a:blip r:embed="rId5"/>
          <a:stretch>
            <a:fillRect/>
          </a:stretch>
        </p:blipFill>
        <p:spPr>
          <a:xfrm>
            <a:off x="7706634" y="5746818"/>
            <a:ext cx="379842" cy="404462"/>
          </a:xfrm>
          <a:prstGeom prst="rect">
            <a:avLst/>
          </a:prstGeom>
        </p:spPr>
      </p:pic>
      <p:pic>
        <p:nvPicPr>
          <p:cNvPr id="1052" name="Picture 1051" descr="A red x drawn on a white background&#10;&#10;AI-generated content may be incorrect.">
            <a:extLst>
              <a:ext uri="{FF2B5EF4-FFF2-40B4-BE49-F238E27FC236}">
                <a16:creationId xmlns:a16="http://schemas.microsoft.com/office/drawing/2014/main" id="{9557E55F-E6E0-7B59-50EA-1630D69C6572}"/>
              </a:ext>
            </a:extLst>
          </p:cNvPr>
          <p:cNvPicPr>
            <a:picLocks noChangeAspect="1"/>
          </p:cNvPicPr>
          <p:nvPr/>
        </p:nvPicPr>
        <p:blipFill>
          <a:blip r:embed="rId5"/>
          <a:stretch>
            <a:fillRect/>
          </a:stretch>
        </p:blipFill>
        <p:spPr>
          <a:xfrm>
            <a:off x="10395862" y="5719703"/>
            <a:ext cx="379842" cy="404462"/>
          </a:xfrm>
          <a:prstGeom prst="rect">
            <a:avLst/>
          </a:prstGeom>
        </p:spPr>
      </p:pic>
      <p:sp>
        <p:nvSpPr>
          <p:cNvPr id="1053" name="Rectangle 1052">
            <a:extLst>
              <a:ext uri="{FF2B5EF4-FFF2-40B4-BE49-F238E27FC236}">
                <a16:creationId xmlns:a16="http://schemas.microsoft.com/office/drawing/2014/main" id="{2A54C41B-FF01-5218-1BFC-476E3FAC763D}"/>
              </a:ext>
            </a:extLst>
          </p:cNvPr>
          <p:cNvSpPr/>
          <p:nvPr/>
        </p:nvSpPr>
        <p:spPr>
          <a:xfrm>
            <a:off x="7683466" y="516025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ounded Rectangle 1053">
            <a:extLst>
              <a:ext uri="{FF2B5EF4-FFF2-40B4-BE49-F238E27FC236}">
                <a16:creationId xmlns:a16="http://schemas.microsoft.com/office/drawing/2014/main" id="{CE732D82-101B-DE1C-1D83-40F94BE7EBFF}"/>
              </a:ext>
            </a:extLst>
          </p:cNvPr>
          <p:cNvSpPr/>
          <p:nvPr/>
        </p:nvSpPr>
        <p:spPr>
          <a:xfrm>
            <a:off x="7419385" y="4466369"/>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6" name="Picture 1055" descr="A red x drawn on a white background&#10;&#10;AI-generated content may be incorrect.">
            <a:extLst>
              <a:ext uri="{FF2B5EF4-FFF2-40B4-BE49-F238E27FC236}">
                <a16:creationId xmlns:a16="http://schemas.microsoft.com/office/drawing/2014/main" id="{BAD28C01-258F-31B3-7AD3-71C14986E406}"/>
              </a:ext>
            </a:extLst>
          </p:cNvPr>
          <p:cNvPicPr>
            <a:picLocks noChangeAspect="1"/>
          </p:cNvPicPr>
          <p:nvPr/>
        </p:nvPicPr>
        <p:blipFill>
          <a:blip r:embed="rId5"/>
          <a:stretch>
            <a:fillRect/>
          </a:stretch>
        </p:blipFill>
        <p:spPr>
          <a:xfrm>
            <a:off x="9552870" y="5736270"/>
            <a:ext cx="379842" cy="404462"/>
          </a:xfrm>
          <a:prstGeom prst="rect">
            <a:avLst/>
          </a:prstGeom>
        </p:spPr>
      </p:pic>
      <p:sp>
        <p:nvSpPr>
          <p:cNvPr id="1057" name="Rectangle 1056">
            <a:extLst>
              <a:ext uri="{FF2B5EF4-FFF2-40B4-BE49-F238E27FC236}">
                <a16:creationId xmlns:a16="http://schemas.microsoft.com/office/drawing/2014/main" id="{27A57110-F3DF-FC11-1C7A-E1F3536970B9}"/>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C0669013-3A2A-B4BE-2448-27701167D908}"/>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1063">
            <a:extLst>
              <a:ext uri="{FF2B5EF4-FFF2-40B4-BE49-F238E27FC236}">
                <a16:creationId xmlns:a16="http://schemas.microsoft.com/office/drawing/2014/main" id="{BC8535DD-5AB6-60AD-FE58-15BCAE988C77}"/>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33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dissolve">
                                      <p:cBhvr>
                                        <p:cTn id="7" dur="500"/>
                                        <p:tgtEl>
                                          <p:spTgt spid="10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46"/>
                                        </p:tgtEl>
                                        <p:attrNameLst>
                                          <p:attrName>style.visibility</p:attrName>
                                        </p:attrNameLst>
                                      </p:cBhvr>
                                      <p:to>
                                        <p:strVal val="visible"/>
                                      </p:to>
                                    </p:set>
                                    <p:animEffect transition="in" filter="dissolve">
                                      <p:cBhvr>
                                        <p:cTn id="10" dur="500"/>
                                        <p:tgtEl>
                                          <p:spTgt spid="104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48"/>
                                        </p:tgtEl>
                                        <p:attrNameLst>
                                          <p:attrName>style.visibility</p:attrName>
                                        </p:attrNameLst>
                                      </p:cBhvr>
                                      <p:to>
                                        <p:strVal val="visible"/>
                                      </p:to>
                                    </p:set>
                                    <p:animEffect transition="in" filter="dissolve">
                                      <p:cBhvr>
                                        <p:cTn id="13" dur="500"/>
                                        <p:tgtEl>
                                          <p:spTgt spid="1048"/>
                                        </p:tgtEl>
                                      </p:cBhvr>
                                    </p:animEffect>
                                  </p:childTnLst>
                                </p:cTn>
                              </p:par>
                              <p:par>
                                <p:cTn id="14" presetID="9" presetClass="entr" presetSubtype="0" fill="hold" nodeType="withEffect">
                                  <p:stCondLst>
                                    <p:cond delay="0"/>
                                  </p:stCondLst>
                                  <p:childTnLst>
                                    <p:set>
                                      <p:cBhvr>
                                        <p:cTn id="15" dur="1" fill="hold">
                                          <p:stCondLst>
                                            <p:cond delay="0"/>
                                          </p:stCondLst>
                                        </p:cTn>
                                        <p:tgtEl>
                                          <p:spTgt spid="1050"/>
                                        </p:tgtEl>
                                        <p:attrNameLst>
                                          <p:attrName>style.visibility</p:attrName>
                                        </p:attrNameLst>
                                      </p:cBhvr>
                                      <p:to>
                                        <p:strVal val="visible"/>
                                      </p:to>
                                    </p:set>
                                    <p:animEffect transition="in" filter="dissolve">
                                      <p:cBhvr>
                                        <p:cTn id="16" dur="500"/>
                                        <p:tgtEl>
                                          <p:spTgt spid="1050"/>
                                        </p:tgtEl>
                                      </p:cBhvr>
                                    </p:animEffect>
                                  </p:childTnLst>
                                </p:cTn>
                              </p:par>
                              <p:par>
                                <p:cTn id="17" presetID="9" presetClass="entr" presetSubtype="0" fill="hold" nodeType="withEffect">
                                  <p:stCondLst>
                                    <p:cond delay="0"/>
                                  </p:stCondLst>
                                  <p:childTnLst>
                                    <p:set>
                                      <p:cBhvr>
                                        <p:cTn id="18" dur="1" fill="hold">
                                          <p:stCondLst>
                                            <p:cond delay="0"/>
                                          </p:stCondLst>
                                        </p:cTn>
                                        <p:tgtEl>
                                          <p:spTgt spid="1051"/>
                                        </p:tgtEl>
                                        <p:attrNameLst>
                                          <p:attrName>style.visibility</p:attrName>
                                        </p:attrNameLst>
                                      </p:cBhvr>
                                      <p:to>
                                        <p:strVal val="visible"/>
                                      </p:to>
                                    </p:set>
                                    <p:animEffect transition="in" filter="dissolve">
                                      <p:cBhvr>
                                        <p:cTn id="19" dur="500"/>
                                        <p:tgtEl>
                                          <p:spTgt spid="1051"/>
                                        </p:tgtEl>
                                      </p:cBhvr>
                                    </p:animEffect>
                                  </p:childTnLst>
                                </p:cTn>
                              </p:par>
                              <p:par>
                                <p:cTn id="20" presetID="9" presetClass="entr" presetSubtype="0" fill="hold" nodeType="withEffect">
                                  <p:stCondLst>
                                    <p:cond delay="0"/>
                                  </p:stCondLst>
                                  <p:childTnLst>
                                    <p:set>
                                      <p:cBhvr>
                                        <p:cTn id="21" dur="1" fill="hold">
                                          <p:stCondLst>
                                            <p:cond delay="0"/>
                                          </p:stCondLst>
                                        </p:cTn>
                                        <p:tgtEl>
                                          <p:spTgt spid="1052"/>
                                        </p:tgtEl>
                                        <p:attrNameLst>
                                          <p:attrName>style.visibility</p:attrName>
                                        </p:attrNameLst>
                                      </p:cBhvr>
                                      <p:to>
                                        <p:strVal val="visible"/>
                                      </p:to>
                                    </p:set>
                                    <p:animEffect transition="in" filter="dissolve">
                                      <p:cBhvr>
                                        <p:cTn id="22" dur="500"/>
                                        <p:tgtEl>
                                          <p:spTgt spid="105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53"/>
                                        </p:tgtEl>
                                        <p:attrNameLst>
                                          <p:attrName>style.visibility</p:attrName>
                                        </p:attrNameLst>
                                      </p:cBhvr>
                                      <p:to>
                                        <p:strVal val="visible"/>
                                      </p:to>
                                    </p:set>
                                    <p:animEffect transition="in" filter="dissolve">
                                      <p:cBhvr>
                                        <p:cTn id="25" dur="500"/>
                                        <p:tgtEl>
                                          <p:spTgt spid="1053"/>
                                        </p:tgtEl>
                                      </p:cBhvr>
                                    </p:animEffect>
                                  </p:childTnLst>
                                </p:cTn>
                              </p:par>
                              <p:par>
                                <p:cTn id="26" presetID="9" presetClass="entr" presetSubtype="0" fill="hold" nodeType="withEffect">
                                  <p:stCondLst>
                                    <p:cond delay="0"/>
                                  </p:stCondLst>
                                  <p:childTnLst>
                                    <p:set>
                                      <p:cBhvr>
                                        <p:cTn id="27" dur="1" fill="hold">
                                          <p:stCondLst>
                                            <p:cond delay="0"/>
                                          </p:stCondLst>
                                        </p:cTn>
                                        <p:tgtEl>
                                          <p:spTgt spid="1056"/>
                                        </p:tgtEl>
                                        <p:attrNameLst>
                                          <p:attrName>style.visibility</p:attrName>
                                        </p:attrNameLst>
                                      </p:cBhvr>
                                      <p:to>
                                        <p:strVal val="visible"/>
                                      </p:to>
                                    </p:set>
                                    <p:animEffect transition="in" filter="dissolve">
                                      <p:cBhvr>
                                        <p:cTn id="28" dur="500"/>
                                        <p:tgtEl>
                                          <p:spTgt spid="105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58"/>
                                        </p:tgtEl>
                                        <p:attrNameLst>
                                          <p:attrName>style.visibility</p:attrName>
                                        </p:attrNameLst>
                                      </p:cBhvr>
                                      <p:to>
                                        <p:strVal val="visible"/>
                                      </p:to>
                                    </p:set>
                                    <p:animEffect transition="in" filter="dissolve">
                                      <p:cBhvr>
                                        <p:cTn id="33" dur="500"/>
                                        <p:tgtEl>
                                          <p:spTgt spid="105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64"/>
                                        </p:tgtEl>
                                        <p:attrNameLst>
                                          <p:attrName>style.visibility</p:attrName>
                                        </p:attrNameLst>
                                      </p:cBhvr>
                                      <p:to>
                                        <p:strVal val="visible"/>
                                      </p:to>
                                    </p:set>
                                    <p:animEffect transition="in" filter="dissolve">
                                      <p:cBhvr>
                                        <p:cTn id="36" dur="500"/>
                                        <p:tgtEl>
                                          <p:spTgt spid="106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dissolv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97"/>
                                        </p:tgtEl>
                                        <p:attrNameLst>
                                          <p:attrName>style.visibility</p:attrName>
                                        </p:attrNameLst>
                                      </p:cBhvr>
                                      <p:to>
                                        <p:strVal val="visible"/>
                                      </p:to>
                                    </p:set>
                                    <p:animEffect transition="in" filter="dissolve">
                                      <p:cBhvr>
                                        <p:cTn id="46" dur="500"/>
                                        <p:tgtEl>
                                          <p:spTgt spid="109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096"/>
                                        </p:tgtEl>
                                        <p:attrNameLst>
                                          <p:attrName>style.visibility</p:attrName>
                                        </p:attrNameLst>
                                      </p:cBhvr>
                                      <p:to>
                                        <p:strVal val="visible"/>
                                      </p:to>
                                    </p:set>
                                    <p:animEffect transition="in" filter="dissolve">
                                      <p:cBhvr>
                                        <p:cTn id="51" dur="500"/>
                                        <p:tgtEl>
                                          <p:spTgt spid="10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94"/>
                                        </p:tgtEl>
                                        <p:attrNameLst>
                                          <p:attrName>style.visibility</p:attrName>
                                        </p:attrNameLst>
                                      </p:cBhvr>
                                      <p:to>
                                        <p:strVal val="visible"/>
                                      </p:to>
                                    </p:set>
                                    <p:animEffect transition="in" filter="wipe(left)">
                                      <p:cBhvr>
                                        <p:cTn id="56" dur="500"/>
                                        <p:tgtEl>
                                          <p:spTgt spid="1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4" grpId="0"/>
      <p:bldP spid="1096" grpId="0"/>
      <p:bldP spid="1097" grpId="0"/>
      <p:bldP spid="1045" grpId="0" animBg="1"/>
      <p:bldP spid="1046" grpId="0" animBg="1"/>
      <p:bldP spid="1048" grpId="0" animBg="1"/>
      <p:bldP spid="1053" grpId="0" animBg="1"/>
      <p:bldP spid="1058" grpId="0" animBg="1"/>
      <p:bldP spid="1064" grpId="0" animBg="1"/>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41A9B5-E0FB-2F61-F173-ACBE788A0B8E}"/>
            </a:ext>
          </a:extLst>
        </p:cNvPr>
        <p:cNvGrpSpPr/>
        <p:nvPr/>
      </p:nvGrpSpPr>
      <p:grpSpPr>
        <a:xfrm>
          <a:off x="0" y="0"/>
          <a:ext cx="0" cy="0"/>
          <a:chOff x="0" y="0"/>
          <a:chExt cx="0" cy="0"/>
        </a:xfrm>
      </p:grpSpPr>
      <p:sp>
        <p:nvSpPr>
          <p:cNvPr id="2" name="gradient">
            <a:extLst>
              <a:ext uri="{FF2B5EF4-FFF2-40B4-BE49-F238E27FC236}">
                <a16:creationId xmlns:a16="http://schemas.microsoft.com/office/drawing/2014/main" id="{EA04BD04-9233-4DC6-232C-C5251BABB807}"/>
              </a:ext>
            </a:extLst>
          </p:cNvPr>
          <p:cNvSpPr/>
          <p:nvPr/>
        </p:nvSpPr>
        <p:spPr>
          <a:xfrm>
            <a:off x="1070308" y="2752588"/>
            <a:ext cx="3105101" cy="3736080"/>
          </a:xfrm>
          <a:prstGeom prst="roundRect">
            <a:avLst>
              <a:gd name="adj" fmla="val 7195"/>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132A737D-E92C-CCE4-0B10-EBE6DC7F9F9B}"/>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31" name="Rectangle 30">
            <a:extLst>
              <a:ext uri="{FF2B5EF4-FFF2-40B4-BE49-F238E27FC236}">
                <a16:creationId xmlns:a16="http://schemas.microsoft.com/office/drawing/2014/main" id="{52B0838A-CB4B-DBC6-3C5C-E8D6E9779BA9}"/>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48CADD-E0A4-89CE-441F-C77C6C24C315}"/>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a:extLst>
              <a:ext uri="{FF2B5EF4-FFF2-40B4-BE49-F238E27FC236}">
                <a16:creationId xmlns:a16="http://schemas.microsoft.com/office/drawing/2014/main" id="{191C2CDE-9B0B-DD2A-CB5C-AF9D3A66BCEC}"/>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4" name="Rectangle 33">
            <a:extLst>
              <a:ext uri="{FF2B5EF4-FFF2-40B4-BE49-F238E27FC236}">
                <a16:creationId xmlns:a16="http://schemas.microsoft.com/office/drawing/2014/main" id="{D459D0F3-0D4C-6DB3-2667-15DD42DD56FC}"/>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017F2BB1-4BF4-006E-ACFB-22F70DEE7318}"/>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5FC6FB9B-13A7-BE19-A353-97C931E16886}"/>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37" name="Rectangle 36">
            <a:extLst>
              <a:ext uri="{FF2B5EF4-FFF2-40B4-BE49-F238E27FC236}">
                <a16:creationId xmlns:a16="http://schemas.microsoft.com/office/drawing/2014/main" id="{6DE20121-B2F5-3DD9-6EDF-D4BE185F1A39}"/>
              </a:ext>
            </a:extLst>
          </p:cNvPr>
          <p:cNvSpPr/>
          <p:nvPr/>
        </p:nvSpPr>
        <p:spPr>
          <a:xfrm>
            <a:off x="1332906" y="5413466"/>
            <a:ext cx="371003" cy="354754"/>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23FC239-24F1-991B-1054-1C7EBE81F60C}"/>
              </a:ext>
            </a:extLst>
          </p:cNvPr>
          <p:cNvSpPr/>
          <p:nvPr/>
        </p:nvSpPr>
        <p:spPr>
          <a:xfrm>
            <a:off x="1856941" y="5403733"/>
            <a:ext cx="371003" cy="354754"/>
          </a:xfrm>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D48FEC3-1A6B-D5F8-D01B-8C3778388E20}"/>
              </a:ext>
            </a:extLst>
          </p:cNvPr>
          <p:cNvSpPr/>
          <p:nvPr/>
        </p:nvSpPr>
        <p:spPr>
          <a:xfrm>
            <a:off x="7671271" y="386113"/>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D943E76-5A34-7893-CE8F-6FC449A6FC9B}"/>
              </a:ext>
            </a:extLst>
          </p:cNvPr>
          <p:cNvSpPr/>
          <p:nvPr/>
        </p:nvSpPr>
        <p:spPr>
          <a:xfrm>
            <a:off x="7951121" y="10408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5A40E7-B8C3-A92A-0CA0-31618D5B402E}"/>
              </a:ext>
            </a:extLst>
          </p:cNvPr>
          <p:cNvSpPr/>
          <p:nvPr/>
        </p:nvSpPr>
        <p:spPr>
          <a:xfrm>
            <a:off x="8819255"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12B8E5B-2DD7-AD44-A910-2BE23D58F902}"/>
              </a:ext>
            </a:extLst>
          </p:cNvPr>
          <p:cNvSpPr/>
          <p:nvPr/>
        </p:nvSpPr>
        <p:spPr>
          <a:xfrm>
            <a:off x="9687389"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7C22DD0-39BC-83BB-A2EE-EFA46A808657}"/>
              </a:ext>
            </a:extLst>
          </p:cNvPr>
          <p:cNvSpPr txBox="1"/>
          <p:nvPr/>
        </p:nvSpPr>
        <p:spPr>
          <a:xfrm>
            <a:off x="7930326" y="533597"/>
            <a:ext cx="3214341"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1</a:t>
            </a:r>
          </a:p>
        </p:txBody>
      </p:sp>
      <p:sp>
        <p:nvSpPr>
          <p:cNvPr id="53" name="Rectangle 52">
            <a:extLst>
              <a:ext uri="{FF2B5EF4-FFF2-40B4-BE49-F238E27FC236}">
                <a16:creationId xmlns:a16="http://schemas.microsoft.com/office/drawing/2014/main" id="{22E8D99F-CE71-E1A2-B5CF-4FE605E4A200}"/>
              </a:ext>
            </a:extLst>
          </p:cNvPr>
          <p:cNvSpPr/>
          <p:nvPr/>
        </p:nvSpPr>
        <p:spPr>
          <a:xfrm>
            <a:off x="10555523"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descr="A green check mark with brush strokes&#10;&#10;AI-generated content may be incorrect.">
            <a:extLst>
              <a:ext uri="{FF2B5EF4-FFF2-40B4-BE49-F238E27FC236}">
                <a16:creationId xmlns:a16="http://schemas.microsoft.com/office/drawing/2014/main" id="{1648155C-92FA-E91A-82E5-FB26387193CA}"/>
              </a:ext>
            </a:extLst>
          </p:cNvPr>
          <p:cNvPicPr>
            <a:picLocks noChangeAspect="1"/>
          </p:cNvPicPr>
          <p:nvPr/>
        </p:nvPicPr>
        <p:blipFill>
          <a:blip r:embed="rId3"/>
          <a:stretch>
            <a:fillRect/>
          </a:stretch>
        </p:blipFill>
        <p:spPr>
          <a:xfrm>
            <a:off x="8043346" y="1609454"/>
            <a:ext cx="379842" cy="369333"/>
          </a:xfrm>
          <a:prstGeom prst="rect">
            <a:avLst/>
          </a:prstGeom>
        </p:spPr>
      </p:pic>
      <p:pic>
        <p:nvPicPr>
          <p:cNvPr id="55" name="Picture 54" descr="A green check mark with brush strokes&#10;&#10;AI-generated content may be incorrect.">
            <a:extLst>
              <a:ext uri="{FF2B5EF4-FFF2-40B4-BE49-F238E27FC236}">
                <a16:creationId xmlns:a16="http://schemas.microsoft.com/office/drawing/2014/main" id="{05298AA1-1926-06C5-F765-12D40EAD4687}"/>
              </a:ext>
            </a:extLst>
          </p:cNvPr>
          <p:cNvPicPr>
            <a:picLocks noChangeAspect="1"/>
          </p:cNvPicPr>
          <p:nvPr/>
        </p:nvPicPr>
        <p:blipFill>
          <a:blip r:embed="rId3"/>
          <a:stretch>
            <a:fillRect/>
          </a:stretch>
        </p:blipFill>
        <p:spPr>
          <a:xfrm>
            <a:off x="8911480" y="1609453"/>
            <a:ext cx="379842" cy="369333"/>
          </a:xfrm>
          <a:prstGeom prst="rect">
            <a:avLst/>
          </a:prstGeom>
        </p:spPr>
      </p:pic>
      <p:pic>
        <p:nvPicPr>
          <p:cNvPr id="56" name="Picture 55" descr="A red x drawn on a white background&#10;&#10;AI-generated content may be incorrect.">
            <a:extLst>
              <a:ext uri="{FF2B5EF4-FFF2-40B4-BE49-F238E27FC236}">
                <a16:creationId xmlns:a16="http://schemas.microsoft.com/office/drawing/2014/main" id="{8DE7D61B-ACD5-7980-133F-D8EAF8A80D19}"/>
              </a:ext>
            </a:extLst>
          </p:cNvPr>
          <p:cNvPicPr>
            <a:picLocks noChangeAspect="1"/>
          </p:cNvPicPr>
          <p:nvPr/>
        </p:nvPicPr>
        <p:blipFill>
          <a:blip r:embed="rId4"/>
          <a:stretch>
            <a:fillRect/>
          </a:stretch>
        </p:blipFill>
        <p:spPr>
          <a:xfrm>
            <a:off x="9779614" y="1609453"/>
            <a:ext cx="379842" cy="404462"/>
          </a:xfrm>
          <a:prstGeom prst="rect">
            <a:avLst/>
          </a:prstGeom>
        </p:spPr>
      </p:pic>
      <p:pic>
        <p:nvPicPr>
          <p:cNvPr id="57" name="Picture 56" descr="A red x drawn on a white background&#10;&#10;AI-generated content may be incorrect.">
            <a:extLst>
              <a:ext uri="{FF2B5EF4-FFF2-40B4-BE49-F238E27FC236}">
                <a16:creationId xmlns:a16="http://schemas.microsoft.com/office/drawing/2014/main" id="{ED5B2A30-2F3E-8087-F127-2B73F5A43E4F}"/>
              </a:ext>
            </a:extLst>
          </p:cNvPr>
          <p:cNvPicPr>
            <a:picLocks noChangeAspect="1"/>
          </p:cNvPicPr>
          <p:nvPr/>
        </p:nvPicPr>
        <p:blipFill>
          <a:blip r:embed="rId4"/>
          <a:stretch>
            <a:fillRect/>
          </a:stretch>
        </p:blipFill>
        <p:spPr>
          <a:xfrm>
            <a:off x="10647748" y="1612294"/>
            <a:ext cx="379842" cy="404462"/>
          </a:xfrm>
          <a:prstGeom prst="rect">
            <a:avLst/>
          </a:prstGeom>
        </p:spPr>
      </p:pic>
      <p:sp>
        <p:nvSpPr>
          <p:cNvPr id="58" name="Rectangle 57">
            <a:extLst>
              <a:ext uri="{FF2B5EF4-FFF2-40B4-BE49-F238E27FC236}">
                <a16:creationId xmlns:a16="http://schemas.microsoft.com/office/drawing/2014/main" id="{5EEC1DEB-9E66-7590-0BFE-E77EE187E7E5}"/>
              </a:ext>
            </a:extLst>
          </p:cNvPr>
          <p:cNvSpPr/>
          <p:nvPr/>
        </p:nvSpPr>
        <p:spPr>
          <a:xfrm>
            <a:off x="7667212" y="244696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6B40A3E-0A19-1A23-C5E0-D254CE9B41D5}"/>
              </a:ext>
            </a:extLst>
          </p:cNvPr>
          <p:cNvSpPr/>
          <p:nvPr/>
        </p:nvSpPr>
        <p:spPr>
          <a:xfrm>
            <a:off x="7947062" y="3101685"/>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EAFBC40-C1BE-2F40-17CC-4E5E28DD0B56}"/>
              </a:ext>
            </a:extLst>
          </p:cNvPr>
          <p:cNvSpPr/>
          <p:nvPr/>
        </p:nvSpPr>
        <p:spPr>
          <a:xfrm>
            <a:off x="8815196"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BAF0890-8052-324D-C1A4-0EC3EF48675F}"/>
              </a:ext>
            </a:extLst>
          </p:cNvPr>
          <p:cNvSpPr/>
          <p:nvPr/>
        </p:nvSpPr>
        <p:spPr>
          <a:xfrm>
            <a:off x="9683330"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70A567CE-1377-40EC-ED94-1E6BD2C66EAE}"/>
              </a:ext>
            </a:extLst>
          </p:cNvPr>
          <p:cNvSpPr txBox="1"/>
          <p:nvPr/>
        </p:nvSpPr>
        <p:spPr>
          <a:xfrm>
            <a:off x="7926267" y="2594446"/>
            <a:ext cx="3270447"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2</a:t>
            </a:r>
          </a:p>
        </p:txBody>
      </p:sp>
      <p:sp>
        <p:nvSpPr>
          <p:cNvPr id="63" name="Rectangle 62">
            <a:extLst>
              <a:ext uri="{FF2B5EF4-FFF2-40B4-BE49-F238E27FC236}">
                <a16:creationId xmlns:a16="http://schemas.microsoft.com/office/drawing/2014/main" id="{8F9584B8-0103-7129-67D5-67018577F861}"/>
              </a:ext>
            </a:extLst>
          </p:cNvPr>
          <p:cNvSpPr/>
          <p:nvPr/>
        </p:nvSpPr>
        <p:spPr>
          <a:xfrm>
            <a:off x="10551464"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 name="Picture 1023" descr="A green check mark with brush strokes&#10;&#10;AI-generated content may be incorrect.">
            <a:extLst>
              <a:ext uri="{FF2B5EF4-FFF2-40B4-BE49-F238E27FC236}">
                <a16:creationId xmlns:a16="http://schemas.microsoft.com/office/drawing/2014/main" id="{82E25174-55F7-953E-6B32-505563E49FFD}"/>
              </a:ext>
            </a:extLst>
          </p:cNvPr>
          <p:cNvPicPr>
            <a:picLocks noChangeAspect="1"/>
          </p:cNvPicPr>
          <p:nvPr/>
        </p:nvPicPr>
        <p:blipFill>
          <a:blip r:embed="rId3"/>
          <a:stretch>
            <a:fillRect/>
          </a:stretch>
        </p:blipFill>
        <p:spPr>
          <a:xfrm>
            <a:off x="8039287" y="3670303"/>
            <a:ext cx="379842" cy="369333"/>
          </a:xfrm>
          <a:prstGeom prst="rect">
            <a:avLst/>
          </a:prstGeom>
        </p:spPr>
      </p:pic>
      <p:pic>
        <p:nvPicPr>
          <p:cNvPr id="1025" name="Picture 1024" descr="A green check mark with brush strokes&#10;&#10;AI-generated content may be incorrect.">
            <a:extLst>
              <a:ext uri="{FF2B5EF4-FFF2-40B4-BE49-F238E27FC236}">
                <a16:creationId xmlns:a16="http://schemas.microsoft.com/office/drawing/2014/main" id="{57FA1359-5203-0AF3-43B2-740AC7BBFF43}"/>
              </a:ext>
            </a:extLst>
          </p:cNvPr>
          <p:cNvPicPr>
            <a:picLocks noChangeAspect="1"/>
          </p:cNvPicPr>
          <p:nvPr/>
        </p:nvPicPr>
        <p:blipFill>
          <a:blip r:embed="rId3"/>
          <a:stretch>
            <a:fillRect/>
          </a:stretch>
        </p:blipFill>
        <p:spPr>
          <a:xfrm>
            <a:off x="8907421" y="3670302"/>
            <a:ext cx="379842" cy="369333"/>
          </a:xfrm>
          <a:prstGeom prst="rect">
            <a:avLst/>
          </a:prstGeom>
        </p:spPr>
      </p:pic>
      <p:pic>
        <p:nvPicPr>
          <p:cNvPr id="1026" name="Picture 1025" descr="A red x drawn on a white background&#10;&#10;AI-generated content may be incorrect.">
            <a:extLst>
              <a:ext uri="{FF2B5EF4-FFF2-40B4-BE49-F238E27FC236}">
                <a16:creationId xmlns:a16="http://schemas.microsoft.com/office/drawing/2014/main" id="{E729A386-0D1A-F37A-E6B2-796E520F1100}"/>
              </a:ext>
            </a:extLst>
          </p:cNvPr>
          <p:cNvPicPr>
            <a:picLocks noChangeAspect="1"/>
          </p:cNvPicPr>
          <p:nvPr/>
        </p:nvPicPr>
        <p:blipFill>
          <a:blip r:embed="rId4"/>
          <a:stretch>
            <a:fillRect/>
          </a:stretch>
        </p:blipFill>
        <p:spPr>
          <a:xfrm>
            <a:off x="9775555" y="3670302"/>
            <a:ext cx="379842" cy="404462"/>
          </a:xfrm>
          <a:prstGeom prst="rect">
            <a:avLst/>
          </a:prstGeom>
        </p:spPr>
      </p:pic>
      <p:pic>
        <p:nvPicPr>
          <p:cNvPr id="1037" name="Picture 1036" descr="A red x drawn on a white background&#10;&#10;AI-generated content may be incorrect.">
            <a:extLst>
              <a:ext uri="{FF2B5EF4-FFF2-40B4-BE49-F238E27FC236}">
                <a16:creationId xmlns:a16="http://schemas.microsoft.com/office/drawing/2014/main" id="{08C60A34-619E-B386-A229-D347D2E0F147}"/>
              </a:ext>
            </a:extLst>
          </p:cNvPr>
          <p:cNvPicPr>
            <a:picLocks noChangeAspect="1"/>
          </p:cNvPicPr>
          <p:nvPr/>
        </p:nvPicPr>
        <p:blipFill>
          <a:blip r:embed="rId4"/>
          <a:stretch>
            <a:fillRect/>
          </a:stretch>
        </p:blipFill>
        <p:spPr>
          <a:xfrm>
            <a:off x="10643689" y="3673143"/>
            <a:ext cx="379842" cy="404462"/>
          </a:xfrm>
          <a:prstGeom prst="rect">
            <a:avLst/>
          </a:prstGeom>
        </p:spPr>
      </p:pic>
      <p:sp>
        <p:nvSpPr>
          <p:cNvPr id="1059" name="Rectangle 1058">
            <a:extLst>
              <a:ext uri="{FF2B5EF4-FFF2-40B4-BE49-F238E27FC236}">
                <a16:creationId xmlns:a16="http://schemas.microsoft.com/office/drawing/2014/main" id="{7620CE43-6616-0A7E-4BBD-B99A17A81094}"/>
              </a:ext>
            </a:extLst>
          </p:cNvPr>
          <p:cNvSpPr/>
          <p:nvPr/>
        </p:nvSpPr>
        <p:spPr>
          <a:xfrm>
            <a:off x="7667212" y="4466874"/>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756A76B8-7024-2179-8DA7-8CCE9815990F}"/>
              </a:ext>
            </a:extLst>
          </p:cNvPr>
          <p:cNvSpPr/>
          <p:nvPr/>
        </p:nvSpPr>
        <p:spPr>
          <a:xfrm>
            <a:off x="7947062" y="5121597"/>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60">
            <a:extLst>
              <a:ext uri="{FF2B5EF4-FFF2-40B4-BE49-F238E27FC236}">
                <a16:creationId xmlns:a16="http://schemas.microsoft.com/office/drawing/2014/main" id="{9A6A9A87-6C42-B65A-06F4-DF9BFA82D2A0}"/>
              </a:ext>
            </a:extLst>
          </p:cNvPr>
          <p:cNvSpPr/>
          <p:nvPr/>
        </p:nvSpPr>
        <p:spPr>
          <a:xfrm>
            <a:off x="8815196" y="512159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00E19EA7-1556-E9EE-C959-304C7C345E3B}"/>
              </a:ext>
            </a:extLst>
          </p:cNvPr>
          <p:cNvSpPr txBox="1"/>
          <p:nvPr/>
        </p:nvSpPr>
        <p:spPr>
          <a:xfrm>
            <a:off x="7926267" y="4614358"/>
            <a:ext cx="3270447"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3</a:t>
            </a:r>
          </a:p>
        </p:txBody>
      </p:sp>
      <p:pic>
        <p:nvPicPr>
          <p:cNvPr id="1071" name="Picture 1070" descr="A green check mark with brush strokes&#10;&#10;AI-generated content may be incorrect.">
            <a:extLst>
              <a:ext uri="{FF2B5EF4-FFF2-40B4-BE49-F238E27FC236}">
                <a16:creationId xmlns:a16="http://schemas.microsoft.com/office/drawing/2014/main" id="{3C16D9F3-1D24-9163-D946-56FCC73B9F49}"/>
              </a:ext>
            </a:extLst>
          </p:cNvPr>
          <p:cNvPicPr>
            <a:picLocks noChangeAspect="1"/>
          </p:cNvPicPr>
          <p:nvPr/>
        </p:nvPicPr>
        <p:blipFill>
          <a:blip r:embed="rId3"/>
          <a:stretch>
            <a:fillRect/>
          </a:stretch>
        </p:blipFill>
        <p:spPr>
          <a:xfrm>
            <a:off x="8907421" y="5700724"/>
            <a:ext cx="379842" cy="369333"/>
          </a:xfrm>
          <a:prstGeom prst="rect">
            <a:avLst/>
          </a:prstGeom>
        </p:spPr>
      </p:pic>
      <p:pic>
        <p:nvPicPr>
          <p:cNvPr id="1072" name="Picture 1071" descr="A red x drawn on a white background&#10;&#10;AI-generated content may be incorrect.">
            <a:extLst>
              <a:ext uri="{FF2B5EF4-FFF2-40B4-BE49-F238E27FC236}">
                <a16:creationId xmlns:a16="http://schemas.microsoft.com/office/drawing/2014/main" id="{E978643D-F737-3AAE-6E49-B8BCEEB4BC16}"/>
              </a:ext>
            </a:extLst>
          </p:cNvPr>
          <p:cNvPicPr>
            <a:picLocks noChangeAspect="1"/>
          </p:cNvPicPr>
          <p:nvPr/>
        </p:nvPicPr>
        <p:blipFill>
          <a:blip r:embed="rId4"/>
          <a:stretch>
            <a:fillRect/>
          </a:stretch>
        </p:blipFill>
        <p:spPr>
          <a:xfrm>
            <a:off x="9775555" y="5700724"/>
            <a:ext cx="379842" cy="404462"/>
          </a:xfrm>
          <a:prstGeom prst="rect">
            <a:avLst/>
          </a:prstGeom>
        </p:spPr>
      </p:pic>
      <p:pic>
        <p:nvPicPr>
          <p:cNvPr id="1081" name="Picture 1080" descr="A red x drawn on a white background&#10;&#10;AI-generated content may be incorrect.">
            <a:extLst>
              <a:ext uri="{FF2B5EF4-FFF2-40B4-BE49-F238E27FC236}">
                <a16:creationId xmlns:a16="http://schemas.microsoft.com/office/drawing/2014/main" id="{2B010168-82E1-40C9-2EA1-565E48B177FF}"/>
              </a:ext>
            </a:extLst>
          </p:cNvPr>
          <p:cNvPicPr>
            <a:picLocks noChangeAspect="1"/>
          </p:cNvPicPr>
          <p:nvPr/>
        </p:nvPicPr>
        <p:blipFill>
          <a:blip r:embed="rId4"/>
          <a:stretch>
            <a:fillRect/>
          </a:stretch>
        </p:blipFill>
        <p:spPr>
          <a:xfrm>
            <a:off x="8028508" y="5698294"/>
            <a:ext cx="379842" cy="404462"/>
          </a:xfrm>
          <a:prstGeom prst="rect">
            <a:avLst/>
          </a:prstGeom>
        </p:spPr>
      </p:pic>
      <p:sp>
        <p:nvSpPr>
          <p:cNvPr id="1083" name="Rectangle 1082">
            <a:extLst>
              <a:ext uri="{FF2B5EF4-FFF2-40B4-BE49-F238E27FC236}">
                <a16:creationId xmlns:a16="http://schemas.microsoft.com/office/drawing/2014/main" id="{AE89D0F5-AE8A-B8BE-2F14-A142C55C51ED}"/>
              </a:ext>
            </a:extLst>
          </p:cNvPr>
          <p:cNvSpPr/>
          <p:nvPr/>
        </p:nvSpPr>
        <p:spPr>
          <a:xfrm>
            <a:off x="10540830" y="511471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6C8F7C12-FE49-FCB3-5B89-BBB14CFEA664}"/>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85" name="Picture 1084" descr="A red x drawn on a white background&#10;&#10;AI-generated content may be incorrect.">
            <a:extLst>
              <a:ext uri="{FF2B5EF4-FFF2-40B4-BE49-F238E27FC236}">
                <a16:creationId xmlns:a16="http://schemas.microsoft.com/office/drawing/2014/main" id="{BE6771BB-38F7-3189-49FB-6AEAA9F75D03}"/>
              </a:ext>
            </a:extLst>
          </p:cNvPr>
          <p:cNvPicPr>
            <a:picLocks noChangeAspect="1"/>
          </p:cNvPicPr>
          <p:nvPr/>
        </p:nvPicPr>
        <p:blipFill>
          <a:blip r:embed="rId4"/>
          <a:stretch>
            <a:fillRect/>
          </a:stretch>
        </p:blipFill>
        <p:spPr>
          <a:xfrm>
            <a:off x="10633055" y="5698294"/>
            <a:ext cx="379842" cy="404462"/>
          </a:xfrm>
          <a:prstGeom prst="rect">
            <a:avLst/>
          </a:prstGeom>
        </p:spPr>
      </p:pic>
      <p:sp>
        <p:nvSpPr>
          <p:cNvPr id="1086" name="TextBox 1085">
            <a:extLst>
              <a:ext uri="{FF2B5EF4-FFF2-40B4-BE49-F238E27FC236}">
                <a16:creationId xmlns:a16="http://schemas.microsoft.com/office/drawing/2014/main" id="{0F20FC40-DEDE-26D3-161F-F8DAA6BB6A4A}"/>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TextBox 7">
            <a:extLst>
              <a:ext uri="{FF2B5EF4-FFF2-40B4-BE49-F238E27FC236}">
                <a16:creationId xmlns:a16="http://schemas.microsoft.com/office/drawing/2014/main" id="{938A1832-ED19-62E0-010D-4AAC17049E3D}"/>
              </a:ext>
            </a:extLst>
          </p:cNvPr>
          <p:cNvSpPr txBox="1"/>
          <p:nvPr/>
        </p:nvSpPr>
        <p:spPr>
          <a:xfrm>
            <a:off x="4648640" y="3649893"/>
            <a:ext cx="1779783" cy="369332"/>
          </a:xfrm>
          <a:prstGeom prst="rect">
            <a:avLst/>
          </a:prstGeom>
          <a:noFill/>
        </p:spPr>
        <p:txBody>
          <a:bodyPr wrap="none" rtlCol="0">
            <a:spAutoFit/>
          </a:bodyPr>
          <a:lstStyle/>
          <a:p>
            <a:r>
              <a:rPr lang="en-US" b="1"/>
              <a:t>effective context</a:t>
            </a:r>
          </a:p>
        </p:txBody>
      </p:sp>
      <p:sp>
        <p:nvSpPr>
          <p:cNvPr id="9" name="Right Brace 8">
            <a:extLst>
              <a:ext uri="{FF2B5EF4-FFF2-40B4-BE49-F238E27FC236}">
                <a16:creationId xmlns:a16="http://schemas.microsoft.com/office/drawing/2014/main" id="{8939D35B-A728-7E94-9457-96FC3B93411E}"/>
              </a:ext>
            </a:extLst>
          </p:cNvPr>
          <p:cNvSpPr/>
          <p:nvPr/>
        </p:nvSpPr>
        <p:spPr>
          <a:xfrm>
            <a:off x="4258225" y="2770244"/>
            <a:ext cx="224784" cy="220457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51E0C20-C811-724A-A827-2ECD5A77B3EF}"/>
              </a:ext>
            </a:extLst>
          </p:cNvPr>
          <p:cNvSpPr txBox="1"/>
          <p:nvPr/>
        </p:nvSpPr>
        <p:spPr>
          <a:xfrm>
            <a:off x="4942997" y="1988138"/>
            <a:ext cx="1739002" cy="646331"/>
          </a:xfrm>
          <a:prstGeom prst="rect">
            <a:avLst/>
          </a:prstGeom>
          <a:noFill/>
        </p:spPr>
        <p:txBody>
          <a:bodyPr wrap="none" rtlCol="0">
            <a:spAutoFit/>
          </a:bodyPr>
          <a:lstStyle/>
          <a:p>
            <a:r>
              <a:rPr lang="en-US">
                <a:solidFill>
                  <a:srgbClr val="700001"/>
                </a:solidFill>
              </a:rPr>
              <a:t>context window </a:t>
            </a:r>
          </a:p>
          <a:p>
            <a:r>
              <a:rPr lang="en-US">
                <a:solidFill>
                  <a:srgbClr val="700001"/>
                </a:solidFill>
              </a:rPr>
              <a:t>is not universal</a:t>
            </a:r>
          </a:p>
        </p:txBody>
      </p:sp>
      <p:sp>
        <p:nvSpPr>
          <p:cNvPr id="16" name="TextBox 15">
            <a:extLst>
              <a:ext uri="{FF2B5EF4-FFF2-40B4-BE49-F238E27FC236}">
                <a16:creationId xmlns:a16="http://schemas.microsoft.com/office/drawing/2014/main" id="{D88E728B-3064-0AC3-F78C-ADF45F595C52}"/>
              </a:ext>
            </a:extLst>
          </p:cNvPr>
          <p:cNvSpPr txBox="1"/>
          <p:nvPr/>
        </p:nvSpPr>
        <p:spPr>
          <a:xfrm>
            <a:off x="4641113" y="5866071"/>
            <a:ext cx="1973617" cy="369332"/>
          </a:xfrm>
          <a:prstGeom prst="rect">
            <a:avLst/>
          </a:prstGeom>
          <a:noFill/>
        </p:spPr>
        <p:txBody>
          <a:bodyPr wrap="none" rtlCol="0">
            <a:spAutoFit/>
          </a:bodyPr>
          <a:lstStyle/>
          <a:p>
            <a:r>
              <a:rPr lang="en-US" i="1">
                <a:solidFill>
                  <a:srgbClr val="700001"/>
                </a:solidFill>
              </a:rPr>
              <a:t>AI output degrades</a:t>
            </a:r>
          </a:p>
        </p:txBody>
      </p:sp>
      <p:pic>
        <p:nvPicPr>
          <p:cNvPr id="3" name="Picture 2" descr="AI Will Surpass Human Brains Once We Crack the 'Neural Code ...">
            <a:extLst>
              <a:ext uri="{FF2B5EF4-FFF2-40B4-BE49-F238E27FC236}">
                <a16:creationId xmlns:a16="http://schemas.microsoft.com/office/drawing/2014/main" id="{7AF6D486-A91A-98FF-625B-E4F898D9E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4E985C54-0B46-A768-96B3-15F611CCC17C}"/>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1F5B80E7-F5B4-749E-2327-240BA37A96E4}"/>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F8288EA4-65D5-E523-13E8-B4954B8D4B22}"/>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030">
            <a:extLst>
              <a:ext uri="{FF2B5EF4-FFF2-40B4-BE49-F238E27FC236}">
                <a16:creationId xmlns:a16="http://schemas.microsoft.com/office/drawing/2014/main" id="{E46D3900-6CC5-717E-EE9B-63000205FEF0}"/>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2" descr="AI Will Surpass Human Brains Once We Crack the 'Neural Code ...">
            <a:extLst>
              <a:ext uri="{FF2B5EF4-FFF2-40B4-BE49-F238E27FC236}">
                <a16:creationId xmlns:a16="http://schemas.microsoft.com/office/drawing/2014/main" id="{3CE02F6A-5AE2-9242-6FAE-BC72BDA6B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10" descr="AI Will Surpass Human Brains Once We Crack the 'Neural Code ...">
            <a:extLst>
              <a:ext uri="{FF2B5EF4-FFF2-40B4-BE49-F238E27FC236}">
                <a16:creationId xmlns:a16="http://schemas.microsoft.com/office/drawing/2014/main" id="{AA31E099-EBEC-A020-E399-53F564D2A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D6AF721D-E96A-C8D7-1E27-5BD5B3F4B02B}"/>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6F314AC9-77AA-BED9-6B8B-A087E35B012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5">
            <a:extLst>
              <a:ext uri="{FF2B5EF4-FFF2-40B4-BE49-F238E27FC236}">
                <a16:creationId xmlns:a16="http://schemas.microsoft.com/office/drawing/2014/main" id="{1A950251-0C53-0B3E-6EBD-5251E09C570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C096AA39-7782-5CE8-4310-5A5C31BD684E}"/>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27">
            <a:extLst>
              <a:ext uri="{FF2B5EF4-FFF2-40B4-BE49-F238E27FC236}">
                <a16:creationId xmlns:a16="http://schemas.microsoft.com/office/drawing/2014/main" id="{22F482A4-8A53-049F-5718-1F4EE13A8BE5}"/>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39E16504-5EEA-5771-DBBA-261E3409506F}"/>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C9644F0D-0FB6-78AC-9506-FFEDBB382D06}"/>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2D0F8F-D4AA-2248-7565-5A2BFF467568}"/>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3D3D90-3C9F-B171-DE2F-4B88F594B8D8}"/>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31C21638-82AE-DDA1-FEEB-F1C072A4FFFE}"/>
              </a:ext>
            </a:extLst>
          </p:cNvPr>
          <p:cNvSpPr/>
          <p:nvPr/>
        </p:nvSpPr>
        <p:spPr>
          <a:xfrm>
            <a:off x="7966995" y="510193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08C024C-B10A-2E93-0CAD-44A76060D903}"/>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B59D48E-B536-FE04-CB32-A14AFF4E28D1}"/>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D48091A-B92B-BD44-29E1-97654D9A4D1D}"/>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0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3000"/>
                                        <p:tgtEl>
                                          <p:spTgt spid="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9" presetClass="entr" presetSubtype="0" fill="hold" grpId="0" nodeType="withEffect">
                                  <p:stCondLst>
                                    <p:cond delay="100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par>
                                <p:cTn id="22" presetID="9" presetClass="entr" presetSubtype="0" fill="hold" grpId="0" nodeType="withEffect">
                                  <p:stCondLst>
                                    <p:cond delay="200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par>
                                <p:cTn id="25" presetID="9" presetClass="entr" presetSubtype="0" fill="hold" grpId="0" nodeType="withEffect">
                                  <p:stCondLst>
                                    <p:cond delay="200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2000"/>
                                  </p:stCondLst>
                                  <p:childTnLst>
                                    <p:set>
                                      <p:cBhvr>
                                        <p:cTn id="29" dur="1" fill="hold">
                                          <p:stCondLst>
                                            <p:cond delay="0"/>
                                          </p:stCondLst>
                                        </p:cTn>
                                        <p:tgtEl>
                                          <p:spTgt spid="1084"/>
                                        </p:tgtEl>
                                        <p:attrNameLst>
                                          <p:attrName>style.visibility</p:attrName>
                                        </p:attrNameLst>
                                      </p:cBhvr>
                                      <p:to>
                                        <p:strVal val="visible"/>
                                      </p:to>
                                    </p:set>
                                    <p:animEffect transition="in" filter="dissolve">
                                      <p:cBhvr>
                                        <p:cTn id="30" dur="500"/>
                                        <p:tgtEl>
                                          <p:spTgt spid="108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dissolv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dissolve">
                                      <p:cBhvr>
                                        <p:cTn id="40" dur="500"/>
                                        <p:tgtEl>
                                          <p:spTgt spid="3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dissolve">
                                      <p:cBhvr>
                                        <p:cTn id="43" dur="500"/>
                                        <p:tgtEl>
                                          <p:spTgt spid="41"/>
                                        </p:tgtEl>
                                      </p:cBhvr>
                                    </p:animEffect>
                                  </p:childTnLst>
                                </p:cTn>
                              </p:par>
                              <p:par>
                                <p:cTn id="44" presetID="9" presetClass="entr" presetSubtype="0" fill="hold" grpId="0" nodeType="withEffect">
                                  <p:stCondLst>
                                    <p:cond delay="200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ssolve">
                                      <p:cBhvr>
                                        <p:cTn id="56" dur="500"/>
                                        <p:tgtEl>
                                          <p:spTgt spid="9"/>
                                        </p:tgtEl>
                                      </p:cBhvr>
                                    </p:animEffect>
                                  </p:childTnLst>
                                </p:cTn>
                              </p:par>
                              <p:par>
                                <p:cTn id="57" presetID="22" presetClass="entr" presetSubtype="8" fill="hold" nodeType="withEffect">
                                  <p:stCondLst>
                                    <p:cond delay="0"/>
                                  </p:stCondLst>
                                  <p:childTnLst>
                                    <p:set>
                                      <p:cBhvr>
                                        <p:cTn id="58" dur="1" fill="hold">
                                          <p:stCondLst>
                                            <p:cond delay="0"/>
                                          </p:stCondLst>
                                        </p:cTn>
                                        <p:tgtEl>
                                          <p:spTgt spid="8">
                                            <p:txEl>
                                              <p:pRg st="0" end="0"/>
                                            </p:txEl>
                                          </p:spTgt>
                                        </p:tgtEl>
                                        <p:attrNameLst>
                                          <p:attrName>style.visibility</p:attrName>
                                        </p:attrNameLst>
                                      </p:cBhvr>
                                      <p:to>
                                        <p:strVal val="visible"/>
                                      </p:to>
                                    </p:set>
                                    <p:animEffect transition="in" filter="wipe(left)">
                                      <p:cBhvr>
                                        <p:cTn id="5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1" grpId="0" animBg="1"/>
      <p:bldP spid="32" grpId="0" animBg="1"/>
      <p:bldP spid="33" grpId="0" animBg="1"/>
      <p:bldP spid="36" grpId="0" animBg="1"/>
      <p:bldP spid="37" grpId="0" animBg="1"/>
      <p:bldP spid="40" grpId="0" animBg="1"/>
      <p:bldP spid="1084" grpId="0" animBg="1"/>
      <p:bldP spid="9" grpId="0" animBg="1"/>
      <p:bldP spid="15" grpId="0"/>
      <p:bldP spid="16" grpId="0"/>
      <p:bldP spid="38" grpId="0" animBg="1"/>
      <p:bldP spid="39" grpId="0" animBg="1"/>
      <p:bldP spid="4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395B8-4DF1-18B0-5EB8-63306938A112}"/>
              </a:ext>
            </a:extLst>
          </p:cNvPr>
          <p:cNvSpPr txBox="1"/>
          <p:nvPr/>
        </p:nvSpPr>
        <p:spPr>
          <a:xfrm>
            <a:off x="2697534" y="1989580"/>
            <a:ext cx="6130653" cy="523220"/>
          </a:xfrm>
          <a:prstGeom prst="rect">
            <a:avLst/>
          </a:prstGeom>
          <a:noFill/>
        </p:spPr>
        <p:txBody>
          <a:bodyPr wrap="none" rtlCol="0">
            <a:spAutoFit/>
          </a:bodyPr>
          <a:lstStyle/>
          <a:p>
            <a:r>
              <a:rPr lang="en-US" sz="2800" b="1"/>
              <a:t>Context Rot &amp; Limited Context Window </a:t>
            </a:r>
          </a:p>
        </p:txBody>
      </p:sp>
      <p:sp>
        <p:nvSpPr>
          <p:cNvPr id="3" name="TextBox 2">
            <a:extLst>
              <a:ext uri="{FF2B5EF4-FFF2-40B4-BE49-F238E27FC236}">
                <a16:creationId xmlns:a16="http://schemas.microsoft.com/office/drawing/2014/main" id="{5D3F8830-291F-10D8-034D-B896AFFB8941}"/>
              </a:ext>
            </a:extLst>
          </p:cNvPr>
          <p:cNvSpPr txBox="1"/>
          <p:nvPr/>
        </p:nvSpPr>
        <p:spPr>
          <a:xfrm>
            <a:off x="1274228" y="3347599"/>
            <a:ext cx="4026680" cy="461665"/>
          </a:xfrm>
          <a:prstGeom prst="rect">
            <a:avLst/>
          </a:prstGeom>
          <a:noFill/>
        </p:spPr>
        <p:txBody>
          <a:bodyPr wrap="none" rtlCol="0">
            <a:spAutoFit/>
          </a:bodyPr>
          <a:lstStyle/>
          <a:p>
            <a:r>
              <a:rPr lang="en-US" sz="2400">
                <a:solidFill>
                  <a:srgbClr val="1B4A00"/>
                </a:solidFill>
                <a:latin typeface="Ink Free" panose="03080402000500000000" pitchFamily="66" charset="0"/>
              </a:rPr>
              <a:t>Solution: </a:t>
            </a:r>
            <a:r>
              <a:rPr lang="en-US" sz="2400"/>
              <a:t>We have to start over</a:t>
            </a:r>
          </a:p>
        </p:txBody>
      </p:sp>
      <p:sp>
        <p:nvSpPr>
          <p:cNvPr id="5" name="TextBox 4">
            <a:extLst>
              <a:ext uri="{FF2B5EF4-FFF2-40B4-BE49-F238E27FC236}">
                <a16:creationId xmlns:a16="http://schemas.microsoft.com/office/drawing/2014/main" id="{B61024F9-5AC9-FF0D-849E-4FF387960D93}"/>
              </a:ext>
            </a:extLst>
          </p:cNvPr>
          <p:cNvSpPr txBox="1"/>
          <p:nvPr/>
        </p:nvSpPr>
        <p:spPr>
          <a:xfrm>
            <a:off x="1274228" y="2883161"/>
            <a:ext cx="7166898" cy="461665"/>
          </a:xfrm>
          <a:prstGeom prst="rect">
            <a:avLst/>
          </a:prstGeom>
          <a:noFill/>
        </p:spPr>
        <p:txBody>
          <a:bodyPr wrap="none" rtlCol="0">
            <a:spAutoFit/>
          </a:bodyPr>
          <a:lstStyle/>
          <a:p>
            <a:r>
              <a:rPr lang="en-US" sz="2400">
                <a:solidFill>
                  <a:srgbClr val="700001"/>
                </a:solidFill>
                <a:latin typeface="Ink Free" panose="03080402000500000000" pitchFamily="66" charset="0"/>
              </a:rPr>
              <a:t>Problem: </a:t>
            </a:r>
            <a:r>
              <a:rPr lang="en-US" sz="2400"/>
              <a:t>AI output degrades as conversation progresses</a:t>
            </a:r>
          </a:p>
        </p:txBody>
      </p:sp>
    </p:spTree>
    <p:extLst>
      <p:ext uri="{BB962C8B-B14F-4D97-AF65-F5344CB8AC3E}">
        <p14:creationId xmlns:p14="http://schemas.microsoft.com/office/powerpoint/2010/main" val="23561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E56688-099D-8189-2FEF-D8555411ED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A926C6-9F40-E08D-E281-C8096B4AE4BF}"/>
              </a:ext>
            </a:extLst>
          </p:cNvPr>
          <p:cNvSpPr txBox="1"/>
          <p:nvPr/>
        </p:nvSpPr>
        <p:spPr>
          <a:xfrm>
            <a:off x="3784085" y="3198167"/>
            <a:ext cx="4623830" cy="461665"/>
          </a:xfrm>
          <a:prstGeom prst="rect">
            <a:avLst/>
          </a:prstGeom>
          <a:noFill/>
        </p:spPr>
        <p:txBody>
          <a:bodyPr wrap="none" rtlCol="0">
            <a:spAutoFit/>
          </a:bodyPr>
          <a:lstStyle/>
          <a:p>
            <a:r>
              <a:rPr lang="en-US" sz="2400"/>
              <a:t>What happens when we start over?</a:t>
            </a:r>
          </a:p>
        </p:txBody>
      </p:sp>
      <p:pic>
        <p:nvPicPr>
          <p:cNvPr id="3" name="done_person">
            <a:extLst>
              <a:ext uri="{FF2B5EF4-FFF2-40B4-BE49-F238E27FC236}">
                <a16:creationId xmlns:a16="http://schemas.microsoft.com/office/drawing/2014/main" id="{F9EFDCBE-EE60-5601-047B-A154DF3819C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4655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583980-FAEB-3866-D2DD-CD588B68E8FA}"/>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07EDAF16-2D7B-8551-6907-2CF73DAFF421}"/>
              </a:ext>
            </a:extLst>
          </p:cNvPr>
          <p:cNvSpPr/>
          <p:nvPr/>
        </p:nvSpPr>
        <p:spPr>
          <a:xfrm>
            <a:off x="9433281" y="219270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F5248A3-60C4-A15E-90BA-E516A4F2DFA7}"/>
              </a:ext>
            </a:extLst>
          </p:cNvPr>
          <p:cNvSpPr/>
          <p:nvPr/>
        </p:nvSpPr>
        <p:spPr>
          <a:xfrm>
            <a:off x="9997574" y="29864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30496AC-3EFE-7F69-8484-87D8CF254756}"/>
              </a:ext>
            </a:extLst>
          </p:cNvPr>
          <p:cNvSpPr/>
          <p:nvPr/>
        </p:nvSpPr>
        <p:spPr>
          <a:xfrm>
            <a:off x="10718050" y="269653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0" name="Rectangle 1059">
            <a:extLst>
              <a:ext uri="{FF2B5EF4-FFF2-40B4-BE49-F238E27FC236}">
                <a16:creationId xmlns:a16="http://schemas.microsoft.com/office/drawing/2014/main" id="{F613F7C2-EEEE-E6E9-3953-D4DB9CBB5BF3}"/>
              </a:ext>
            </a:extLst>
          </p:cNvPr>
          <p:cNvSpPr/>
          <p:nvPr/>
        </p:nvSpPr>
        <p:spPr>
          <a:xfrm>
            <a:off x="9608307" y="4595135"/>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28D17B-4BF2-A97E-C7BC-ADF966043392}"/>
              </a:ext>
            </a:extLst>
          </p:cNvPr>
          <p:cNvSpPr/>
          <p:nvPr/>
        </p:nvSpPr>
        <p:spPr>
          <a:xfrm>
            <a:off x="9326161" y="372177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2A78B16-4491-8E07-416B-E4731B9D11D6}"/>
              </a:ext>
            </a:extLst>
          </p:cNvPr>
          <p:cNvSpPr/>
          <p:nvPr/>
        </p:nvSpPr>
        <p:spPr>
          <a:xfrm>
            <a:off x="10572928" y="409288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33E5C4-24A0-F3C2-AE0D-C8283CCFACF0}"/>
              </a:ext>
            </a:extLst>
          </p:cNvPr>
          <p:cNvSpPr txBox="1"/>
          <p:nvPr/>
        </p:nvSpPr>
        <p:spPr>
          <a:xfrm>
            <a:off x="5060043" y="3181300"/>
            <a:ext cx="2071914" cy="369332"/>
          </a:xfrm>
          <a:prstGeom prst="rect">
            <a:avLst/>
          </a:prstGeom>
          <a:noFill/>
        </p:spPr>
        <p:txBody>
          <a:bodyPr wrap="none" rtlCol="0">
            <a:spAutoFit/>
          </a:bodyPr>
          <a:lstStyle/>
          <a:p>
            <a:r>
              <a:rPr lang="en-US">
                <a:solidFill>
                  <a:srgbClr val="700001"/>
                </a:solidFill>
              </a:rPr>
              <a:t>It forgot everything!</a:t>
            </a:r>
          </a:p>
        </p:txBody>
      </p:sp>
      <p:sp>
        <p:nvSpPr>
          <p:cNvPr id="4" name="TextBox 3">
            <a:extLst>
              <a:ext uri="{FF2B5EF4-FFF2-40B4-BE49-F238E27FC236}">
                <a16:creationId xmlns:a16="http://schemas.microsoft.com/office/drawing/2014/main" id="{244F4CD3-6474-CF48-B2FF-B53CE8ADBAD9}"/>
              </a:ext>
            </a:extLst>
          </p:cNvPr>
          <p:cNvSpPr txBox="1"/>
          <p:nvPr/>
        </p:nvSpPr>
        <p:spPr>
          <a:xfrm>
            <a:off x="9656203" y="1548057"/>
            <a:ext cx="1221809" cy="369332"/>
          </a:xfrm>
          <a:prstGeom prst="rect">
            <a:avLst/>
          </a:prstGeom>
          <a:noFill/>
        </p:spPr>
        <p:txBody>
          <a:bodyPr wrap="none" rtlCol="0">
            <a:spAutoFit/>
          </a:bodyPr>
          <a:lstStyle/>
          <a:p>
            <a:r>
              <a:rPr lang="en-US"/>
              <a:t>Knowledge</a:t>
            </a:r>
          </a:p>
        </p:txBody>
      </p:sp>
      <p:pic>
        <p:nvPicPr>
          <p:cNvPr id="5" name="Picture 4" descr="AI Will Surpass Human Brains Once We Crack the 'Neural Code ...">
            <a:extLst>
              <a:ext uri="{FF2B5EF4-FFF2-40B4-BE49-F238E27FC236}">
                <a16:creationId xmlns:a16="http://schemas.microsoft.com/office/drawing/2014/main" id="{66B59C56-FDFE-BB72-28DF-3B9491E2D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 name="Rectangle 1024">
            <a:extLst>
              <a:ext uri="{FF2B5EF4-FFF2-40B4-BE49-F238E27FC236}">
                <a16:creationId xmlns:a16="http://schemas.microsoft.com/office/drawing/2014/main" id="{2F77AB53-B30F-A287-680C-39CB0600AD01}"/>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26">
            <a:extLst>
              <a:ext uri="{FF2B5EF4-FFF2-40B4-BE49-F238E27FC236}">
                <a16:creationId xmlns:a16="http://schemas.microsoft.com/office/drawing/2014/main" id="{985FE2FF-AFAA-4B80-A799-6E1C1752DE14}"/>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28">
            <a:extLst>
              <a:ext uri="{FF2B5EF4-FFF2-40B4-BE49-F238E27FC236}">
                <a16:creationId xmlns:a16="http://schemas.microsoft.com/office/drawing/2014/main" id="{C5E85595-D40E-52F5-98E4-300A8DD54BA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1030">
            <a:extLst>
              <a:ext uri="{FF2B5EF4-FFF2-40B4-BE49-F238E27FC236}">
                <a16:creationId xmlns:a16="http://schemas.microsoft.com/office/drawing/2014/main" id="{86B79936-AE05-0E67-526A-2C3E1F71E74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2" descr="AI Will Surpass Human Brains Once We Crack the 'Neural Code ...">
            <a:extLst>
              <a:ext uri="{FF2B5EF4-FFF2-40B4-BE49-F238E27FC236}">
                <a16:creationId xmlns:a16="http://schemas.microsoft.com/office/drawing/2014/main" id="{A23E0C29-F8C7-AF91-75B2-FB5DD96CC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10" descr="AI Will Surpass Human Brains Once We Crack the 'Neural Code ...">
            <a:extLst>
              <a:ext uri="{FF2B5EF4-FFF2-40B4-BE49-F238E27FC236}">
                <a16:creationId xmlns:a16="http://schemas.microsoft.com/office/drawing/2014/main" id="{51E7D3C0-ECB0-4B6B-CE04-00BE0CCAC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3090EAD9-D249-1AFF-8188-9B6725BFA2EF}"/>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D0C0D0E4-9AC4-62BB-8892-6E86ED93EA1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5">
            <a:extLst>
              <a:ext uri="{FF2B5EF4-FFF2-40B4-BE49-F238E27FC236}">
                <a16:creationId xmlns:a16="http://schemas.microsoft.com/office/drawing/2014/main" id="{1B5E7290-8F71-2A2A-0FF4-DECF36E4F0E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056271C1-AEFA-3444-383E-ABA06C6610FC}"/>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27">
            <a:extLst>
              <a:ext uri="{FF2B5EF4-FFF2-40B4-BE49-F238E27FC236}">
                <a16:creationId xmlns:a16="http://schemas.microsoft.com/office/drawing/2014/main" id="{D322860B-2AA5-FA9E-2694-E92B32D42F72}"/>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437CBFBF-569C-81C3-6804-FE9AEB58F2AD}"/>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50D761D-20CC-E91F-7B31-395F2275017E}"/>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DDE601-E68B-67AA-484B-6A5D8BFC3B08}"/>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DFA0FF-3614-130E-A7D9-75EAFD7A28FB}"/>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ounded Rectangle 20">
            <a:extLst>
              <a:ext uri="{FF2B5EF4-FFF2-40B4-BE49-F238E27FC236}">
                <a16:creationId xmlns:a16="http://schemas.microsoft.com/office/drawing/2014/main" id="{13EAE736-1426-151E-4872-210CDC46AD28}"/>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22" name="Rectangle 21">
            <a:extLst>
              <a:ext uri="{FF2B5EF4-FFF2-40B4-BE49-F238E27FC236}">
                <a16:creationId xmlns:a16="http://schemas.microsoft.com/office/drawing/2014/main" id="{88CB402E-007D-5D88-97ED-11C8C0E9B984}"/>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BBA478C-7F5D-036F-AF4F-10A0A50716B7}"/>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a:extLst>
              <a:ext uri="{FF2B5EF4-FFF2-40B4-BE49-F238E27FC236}">
                <a16:creationId xmlns:a16="http://schemas.microsoft.com/office/drawing/2014/main" id="{FE15ECB4-CF1E-022B-448A-2E8A61FE117F}"/>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9" name="Rectangle 33">
            <a:extLst>
              <a:ext uri="{FF2B5EF4-FFF2-40B4-BE49-F238E27FC236}">
                <a16:creationId xmlns:a16="http://schemas.microsoft.com/office/drawing/2014/main" id="{DF574385-558B-76CA-3FAD-F210EA29E09D}"/>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ounded Rectangle 40">
            <a:extLst>
              <a:ext uri="{FF2B5EF4-FFF2-40B4-BE49-F238E27FC236}">
                <a16:creationId xmlns:a16="http://schemas.microsoft.com/office/drawing/2014/main" id="{2E10A74F-4300-ECAC-7286-0A29AE60723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E8CED3FB-A8AC-C685-FD3B-1BCB23D77D2B}"/>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43" name="Rectangle 1083">
            <a:extLst>
              <a:ext uri="{FF2B5EF4-FFF2-40B4-BE49-F238E27FC236}">
                <a16:creationId xmlns:a16="http://schemas.microsoft.com/office/drawing/2014/main" id="{A87E3582-66CA-1DC4-3063-D9F1BA172E6F}"/>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8370AB1C-074A-637E-544C-F957E0609416}"/>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45" name="Rectangle 44">
            <a:extLst>
              <a:ext uri="{FF2B5EF4-FFF2-40B4-BE49-F238E27FC236}">
                <a16:creationId xmlns:a16="http://schemas.microsoft.com/office/drawing/2014/main" id="{8B6FE502-39ED-1778-A596-982D61C4ED66}"/>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444DDB9-EEC9-AE75-501D-21459A3D6F57}"/>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11645C-EA41-BB9F-90F0-249AED68FFE0}"/>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0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dissolve">
                                      <p:cBhvr>
                                        <p:cTn id="18" dur="500"/>
                                        <p:tgtEl>
                                          <p:spTgt spid="6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60"/>
                                        </p:tgtEl>
                                        <p:attrNameLst>
                                          <p:attrName>style.visibility</p:attrName>
                                        </p:attrNameLst>
                                      </p:cBhvr>
                                      <p:to>
                                        <p:strVal val="visible"/>
                                      </p:to>
                                    </p:set>
                                    <p:animEffect transition="in" filter="dissolve">
                                      <p:cBhvr>
                                        <p:cTn id="21" dur="500"/>
                                        <p:tgtEl>
                                          <p:spTgt spid="106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62"/>
                                        </p:tgtEl>
                                        <p:attrNameLst>
                                          <p:attrName>style.visibility</p:attrName>
                                        </p:attrNameLst>
                                      </p:cBhvr>
                                      <p:to>
                                        <p:strVal val="visible"/>
                                      </p:to>
                                    </p:set>
                                    <p:animEffect transition="in" filter="dissolve">
                                      <p:cBhvr>
                                        <p:cTn id="24" dur="500"/>
                                        <p:tgtEl>
                                          <p:spTgt spid="106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83"/>
                                        </p:tgtEl>
                                        <p:attrNameLst>
                                          <p:attrName>style.visibility</p:attrName>
                                        </p:attrNameLst>
                                      </p:cBhvr>
                                      <p:to>
                                        <p:strVal val="visible"/>
                                      </p:to>
                                    </p:set>
                                    <p:animEffect transition="in" filter="dissolve">
                                      <p:cBhvr>
                                        <p:cTn id="27" dur="500"/>
                                        <p:tgtEl>
                                          <p:spTgt spid="108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9" presetClass="exit" presetSubtype="0" fill="hold" grpId="0" nodeType="withEffect">
                                  <p:stCondLst>
                                    <p:cond delay="0"/>
                                  </p:stCondLst>
                                  <p:childTnLst>
                                    <p:animEffect transition="out" filter="dissolv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9" presetClass="exit" presetSubtype="0" fill="hold" grpId="0" nodeType="withEffect">
                                  <p:stCondLst>
                                    <p:cond delay="0"/>
                                  </p:stCondLst>
                                  <p:childTnLst>
                                    <p:animEffect transition="out" filter="dissolve">
                                      <p:cBhvr>
                                        <p:cTn id="40" dur="500"/>
                                        <p:tgtEl>
                                          <p:spTgt spid="38"/>
                                        </p:tgtEl>
                                      </p:cBhvr>
                                    </p:animEffect>
                                    <p:set>
                                      <p:cBhvr>
                                        <p:cTn id="41" dur="1" fill="hold">
                                          <p:stCondLst>
                                            <p:cond delay="499"/>
                                          </p:stCondLst>
                                        </p:cTn>
                                        <p:tgtEl>
                                          <p:spTgt spid="38"/>
                                        </p:tgtEl>
                                        <p:attrNameLst>
                                          <p:attrName>style.visibility</p:attrName>
                                        </p:attrNameLst>
                                      </p:cBhvr>
                                      <p:to>
                                        <p:strVal val="hidden"/>
                                      </p:to>
                                    </p:set>
                                  </p:childTnLst>
                                </p:cTn>
                              </p:par>
                              <p:par>
                                <p:cTn id="42" presetID="9" presetClass="exit" presetSubtype="0" fill="hold" grpId="0" nodeType="withEffect">
                                  <p:stCondLst>
                                    <p:cond delay="0"/>
                                  </p:stCondLst>
                                  <p:childTnLst>
                                    <p:animEffect transition="out" filter="dissolve">
                                      <p:cBhvr>
                                        <p:cTn id="43" dur="500"/>
                                        <p:tgtEl>
                                          <p:spTgt spid="39"/>
                                        </p:tgtEl>
                                      </p:cBhvr>
                                    </p:animEffect>
                                    <p:set>
                                      <p:cBhvr>
                                        <p:cTn id="44" dur="1" fill="hold">
                                          <p:stCondLst>
                                            <p:cond delay="499"/>
                                          </p:stCondLst>
                                        </p:cTn>
                                        <p:tgtEl>
                                          <p:spTgt spid="39"/>
                                        </p:tgtEl>
                                        <p:attrNameLst>
                                          <p:attrName>style.visibility</p:attrName>
                                        </p:attrNameLst>
                                      </p:cBhvr>
                                      <p:to>
                                        <p:strVal val="hidden"/>
                                      </p:to>
                                    </p:set>
                                  </p:childTnLst>
                                </p:cTn>
                              </p:par>
                              <p:par>
                                <p:cTn id="45" presetID="9" presetClass="exit" presetSubtype="0" fill="hold" grpId="0" nodeType="withEffect">
                                  <p:stCondLst>
                                    <p:cond delay="0"/>
                                  </p:stCondLst>
                                  <p:childTnLst>
                                    <p:animEffect transition="out" filter="dissolv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9" presetClass="exit" presetSubtype="0" fill="hold" grpId="0" nodeType="withEffect">
                                  <p:stCondLst>
                                    <p:cond delay="0"/>
                                  </p:stCondLst>
                                  <p:childTnLst>
                                    <p:animEffect transition="out" filter="dissolve">
                                      <p:cBhvr>
                                        <p:cTn id="49" dur="500"/>
                                        <p:tgtEl>
                                          <p:spTgt spid="43"/>
                                        </p:tgtEl>
                                      </p:cBhvr>
                                    </p:animEffect>
                                    <p:set>
                                      <p:cBhvr>
                                        <p:cTn id="50" dur="1" fill="hold">
                                          <p:stCondLst>
                                            <p:cond delay="499"/>
                                          </p:stCondLst>
                                        </p:cTn>
                                        <p:tgtEl>
                                          <p:spTgt spid="43"/>
                                        </p:tgtEl>
                                        <p:attrNameLst>
                                          <p:attrName>style.visibility</p:attrName>
                                        </p:attrNameLst>
                                      </p:cBhvr>
                                      <p:to>
                                        <p:strVal val="hidden"/>
                                      </p:to>
                                    </p:set>
                                  </p:childTnLst>
                                </p:cTn>
                              </p:par>
                              <p:par>
                                <p:cTn id="51" presetID="9" presetClass="exit" presetSubtype="0" fill="hold" grpId="0" nodeType="withEffect">
                                  <p:stCondLst>
                                    <p:cond delay="0"/>
                                  </p:stCondLst>
                                  <p:childTnLst>
                                    <p:animEffect transition="out" filter="dissolve">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par>
                                <p:cTn id="54" presetID="9" presetClass="exit" presetSubtype="0" fill="hold" grpId="0" nodeType="withEffect">
                                  <p:stCondLst>
                                    <p:cond delay="0"/>
                                  </p:stCondLst>
                                  <p:childTnLst>
                                    <p:animEffect transition="out" filter="dissolve">
                                      <p:cBhvr>
                                        <p:cTn id="55" dur="500"/>
                                        <p:tgtEl>
                                          <p:spTgt spid="46"/>
                                        </p:tgtEl>
                                      </p:cBhvr>
                                    </p:animEffect>
                                    <p:set>
                                      <p:cBhvr>
                                        <p:cTn id="56" dur="1" fill="hold">
                                          <p:stCondLst>
                                            <p:cond delay="499"/>
                                          </p:stCondLst>
                                        </p:cTn>
                                        <p:tgtEl>
                                          <p:spTgt spid="46"/>
                                        </p:tgtEl>
                                        <p:attrNameLst>
                                          <p:attrName>style.visibility</p:attrName>
                                        </p:attrNameLst>
                                      </p:cBhvr>
                                      <p:to>
                                        <p:strVal val="hidden"/>
                                      </p:to>
                                    </p:set>
                                  </p:childTnLst>
                                </p:cTn>
                              </p:par>
                              <p:par>
                                <p:cTn id="57" presetID="9" presetClass="exit" presetSubtype="0" fill="hold" grpId="0" nodeType="withEffect">
                                  <p:stCondLst>
                                    <p:cond delay="0"/>
                                  </p:stCondLst>
                                  <p:childTnLst>
                                    <p:animEffect transition="out" filter="dissolve">
                                      <p:cBhvr>
                                        <p:cTn id="58" dur="500"/>
                                        <p:tgtEl>
                                          <p:spTgt spid="47"/>
                                        </p:tgtEl>
                                      </p:cBhvr>
                                    </p:animEffect>
                                    <p:set>
                                      <p:cBhvr>
                                        <p:cTn id="59" dur="1" fill="hold">
                                          <p:stCondLst>
                                            <p:cond delay="499"/>
                                          </p:stCondLst>
                                        </p:cTn>
                                        <p:tgtEl>
                                          <p:spTgt spid="4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63" grpId="0" animBg="1"/>
      <p:bldP spid="1060" grpId="0" animBg="1"/>
      <p:bldP spid="1062" grpId="0" animBg="1"/>
      <p:bldP spid="1083" grpId="0" animBg="1"/>
      <p:bldP spid="2" grpId="0"/>
      <p:bldP spid="4" grpId="0"/>
      <p:bldP spid="21" grpId="0" animBg="1"/>
      <p:bldP spid="22" grpId="0" animBg="1"/>
      <p:bldP spid="23" grpId="0" animBg="1"/>
      <p:bldP spid="38" grpId="0" animBg="1"/>
      <p:bldP spid="39" grpId="0" animBg="1"/>
      <p:bldP spid="42" grpId="0" animBg="1"/>
      <p:bldP spid="43" grpId="0" animBg="1"/>
      <p:bldP spid="45" grpId="0" animBg="1"/>
      <p:bldP spid="46" grpId="0" animBg="1"/>
      <p:bldP spid="47" grpId="0" animBg="1"/>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66AF84-1CE9-C9F0-51F5-8FDF552E0938}"/>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A68CC16-75ED-8933-C8AF-A3C9B98601A1}"/>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9F74-EA54-F230-A808-02DEC2E8CC8D}"/>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8DC8CE36-0377-6CBF-6EC9-1124A7F0B96F}"/>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9" name="Rectangle 8">
            <a:extLst>
              <a:ext uri="{FF2B5EF4-FFF2-40B4-BE49-F238E27FC236}">
                <a16:creationId xmlns:a16="http://schemas.microsoft.com/office/drawing/2014/main" id="{07F318F1-33BE-84FA-492D-6D652DC74F94}"/>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4DC45F-B59A-9BD8-4017-01745E935A37}"/>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D8078DE1-407A-249E-8B66-52D26EC9A4B3}"/>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AF9909F8-BDF0-6A55-6B4F-75D7421348D8}"/>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9E47F6-5632-E4D7-ECFE-794D362B726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1ABF5444-D7DF-C960-69CC-C8F594DF089F}"/>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7" name="Rectangle 16">
            <a:extLst>
              <a:ext uri="{FF2B5EF4-FFF2-40B4-BE49-F238E27FC236}">
                <a16:creationId xmlns:a16="http://schemas.microsoft.com/office/drawing/2014/main" id="{E21DF40A-EF9D-880E-07F2-C5A765F3F79A}"/>
              </a:ext>
            </a:extLst>
          </p:cNvPr>
          <p:cNvSpPr/>
          <p:nvPr/>
        </p:nvSpPr>
        <p:spPr>
          <a:xfrm>
            <a:off x="2390990"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B050"/>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4AC3B7-2128-AC85-7CCB-0264D497B074}"/>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305479-EEC0-A6D5-34A0-2C1C80BA4418}"/>
              </a:ext>
            </a:extLst>
          </p:cNvPr>
          <p:cNvSpPr txBox="1"/>
          <p:nvPr/>
        </p:nvSpPr>
        <p:spPr>
          <a:xfrm>
            <a:off x="10131084" y="1888505"/>
            <a:ext cx="940707" cy="369332"/>
          </a:xfrm>
          <a:prstGeom prst="rect">
            <a:avLst/>
          </a:prstGeom>
          <a:noFill/>
        </p:spPr>
        <p:txBody>
          <a:bodyPr wrap="none" rtlCol="0">
            <a:spAutoFit/>
          </a:bodyPr>
          <a:lstStyle/>
          <a:p>
            <a:r>
              <a:rPr lang="en-US"/>
              <a:t>TDD.md</a:t>
            </a:r>
          </a:p>
        </p:txBody>
      </p:sp>
      <p:pic>
        <p:nvPicPr>
          <p:cNvPr id="2" name="Picture 1" descr="AI Will Surpass Human Brains Once We Crack the 'Neural Code ...">
            <a:extLst>
              <a:ext uri="{FF2B5EF4-FFF2-40B4-BE49-F238E27FC236}">
                <a16:creationId xmlns:a16="http://schemas.microsoft.com/office/drawing/2014/main" id="{47B25D17-F441-3436-4C00-83E0A15B1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13794F23-F1EA-76F5-B8A5-9D8CCE9D273E}"/>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B5AC5688-82BD-5333-DAB4-42D3B76AE7E8}"/>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A6F9ED18-5180-FC82-78EF-E8FFBA3BB173}"/>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030">
            <a:extLst>
              <a:ext uri="{FF2B5EF4-FFF2-40B4-BE49-F238E27FC236}">
                <a16:creationId xmlns:a16="http://schemas.microsoft.com/office/drawing/2014/main" id="{6AE8BC4E-852F-0FA5-687C-422E4CF707A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2" descr="AI Will Surpass Human Brains Once We Crack the 'Neural Code ...">
            <a:extLst>
              <a:ext uri="{FF2B5EF4-FFF2-40B4-BE49-F238E27FC236}">
                <a16:creationId xmlns:a16="http://schemas.microsoft.com/office/drawing/2014/main" id="{EF2EC76C-54AC-7ED8-23CC-1AEF8E533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6" name="Picture 15" descr="AI Will Surpass Human Brains Once We Crack the 'Neural Code ...">
            <a:extLst>
              <a:ext uri="{FF2B5EF4-FFF2-40B4-BE49-F238E27FC236}">
                <a16:creationId xmlns:a16="http://schemas.microsoft.com/office/drawing/2014/main" id="{81B46382-F942-08CD-AAC5-33604C0E9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0" name="Rectangle 1">
            <a:extLst>
              <a:ext uri="{FF2B5EF4-FFF2-40B4-BE49-F238E27FC236}">
                <a16:creationId xmlns:a16="http://schemas.microsoft.com/office/drawing/2014/main" id="{127EEADF-4A14-E17D-0119-F65276BEBA99}"/>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a:extLst>
              <a:ext uri="{FF2B5EF4-FFF2-40B4-BE49-F238E27FC236}">
                <a16:creationId xmlns:a16="http://schemas.microsoft.com/office/drawing/2014/main" id="{02322ECE-3513-C291-E4F1-EB9CE0CDE4C6}"/>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5">
            <a:extLst>
              <a:ext uri="{FF2B5EF4-FFF2-40B4-BE49-F238E27FC236}">
                <a16:creationId xmlns:a16="http://schemas.microsoft.com/office/drawing/2014/main" id="{2E126F09-29F0-26C7-D74E-49661C76B96B}"/>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7">
            <a:extLst>
              <a:ext uri="{FF2B5EF4-FFF2-40B4-BE49-F238E27FC236}">
                <a16:creationId xmlns:a16="http://schemas.microsoft.com/office/drawing/2014/main" id="{8412706F-A6BB-1528-737E-62312892271B}"/>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86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3" grpId="0" animBg="1"/>
      <p:bldP spid="14" grpId="0" animBg="1"/>
      <p:bldP spid="15" grpId="0"/>
      <p:bldP spid="17" grpId="0" animBg="1"/>
      <p:bldP spid="18" grpId="0" animBg="1"/>
      <p:bldP spid="19"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6382A0-363F-3522-FC76-62B9EED1F209}"/>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45F6D6D3-9130-F44B-1481-F089E0B57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6AF5E438-B902-4D01-C952-90E4D7AA5AF6}"/>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BB221D-357E-89DB-D425-DBE846CA39DC}"/>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20F5953A-72D4-24B9-07BB-EEF1F478DDFD}"/>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9" name="Rectangle 8">
            <a:extLst>
              <a:ext uri="{FF2B5EF4-FFF2-40B4-BE49-F238E27FC236}">
                <a16:creationId xmlns:a16="http://schemas.microsoft.com/office/drawing/2014/main" id="{8130A9D1-A090-F76F-B01D-3ABC42B6C208}"/>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E2429A-9B01-6AD9-C243-1D479E42804E}"/>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EB669B11-4300-D8EE-F928-4B299C961C34}"/>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76C2EFBB-8101-048A-3CBA-2B052EE86A6E}"/>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B1F16-B3C2-FC00-9E40-AFCB9F103A5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4E85C32-0434-3241-4272-F8D2A2938326}"/>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7" name="Rectangle 16">
            <a:extLst>
              <a:ext uri="{FF2B5EF4-FFF2-40B4-BE49-F238E27FC236}">
                <a16:creationId xmlns:a16="http://schemas.microsoft.com/office/drawing/2014/main" id="{A48DB90B-0E6E-F5E2-0B8D-15AD52B31AE9}"/>
              </a:ext>
            </a:extLst>
          </p:cNvPr>
          <p:cNvSpPr/>
          <p:nvPr/>
        </p:nvSpPr>
        <p:spPr>
          <a:xfrm>
            <a:off x="2390990"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B050"/>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6CBF3D-80B3-5C92-8939-9C01471079D3}"/>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0E60F12-92B3-AE64-71AA-A308790E00F4}"/>
              </a:ext>
            </a:extLst>
          </p:cNvPr>
          <p:cNvSpPr txBox="1"/>
          <p:nvPr/>
        </p:nvSpPr>
        <p:spPr>
          <a:xfrm>
            <a:off x="10131084" y="1888505"/>
            <a:ext cx="940707" cy="369332"/>
          </a:xfrm>
          <a:prstGeom prst="rect">
            <a:avLst/>
          </a:prstGeom>
          <a:noFill/>
        </p:spPr>
        <p:txBody>
          <a:bodyPr wrap="none" rtlCol="0">
            <a:spAutoFit/>
          </a:bodyPr>
          <a:lstStyle/>
          <a:p>
            <a:r>
              <a:rPr lang="en-US"/>
              <a:t>TDD.md</a:t>
            </a:r>
          </a:p>
        </p:txBody>
      </p:sp>
      <p:pic>
        <p:nvPicPr>
          <p:cNvPr id="2" name="Picture 2" descr="AI Will Surpass Human Brains Once We Crack the 'Neural Code ...">
            <a:extLst>
              <a:ext uri="{FF2B5EF4-FFF2-40B4-BE49-F238E27FC236}">
                <a16:creationId xmlns:a16="http://schemas.microsoft.com/office/drawing/2014/main" id="{5FA4E169-279A-D689-6D1A-752A4AC96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1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3AFE2F-1401-8DD2-9FFE-7CA00AA88738}"/>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36637395-4FA7-981E-95DE-388D72916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72EEC00A-99DA-3B2C-AEEC-68B69E52AC32}"/>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FD44D1B-7B7C-5A59-E923-922F659557C2}"/>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9" name="Rectangle 8">
            <a:extLst>
              <a:ext uri="{FF2B5EF4-FFF2-40B4-BE49-F238E27FC236}">
                <a16:creationId xmlns:a16="http://schemas.microsoft.com/office/drawing/2014/main" id="{E17DFFDC-C642-2157-E361-5B51CA641A27}"/>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3B03B2-F338-F398-0006-A25144E3D536}"/>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1214C64-35C6-C7E2-8250-CC7E13255009}"/>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3F3FA803-40EE-F015-FD9C-C1C90B7043AF}"/>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A6ECD1-8440-3BC0-77AD-089D7644754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511CDE80-DDE8-5B0C-E3CD-6B8B50B33477}"/>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8" name="Rectangle 17">
            <a:extLst>
              <a:ext uri="{FF2B5EF4-FFF2-40B4-BE49-F238E27FC236}">
                <a16:creationId xmlns:a16="http://schemas.microsoft.com/office/drawing/2014/main" id="{682C55E6-AB7C-043A-0EC7-6410A2D81677}"/>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9D1E5FC-B123-F167-6EAA-53C46632A69E}"/>
              </a:ext>
            </a:extLst>
          </p:cNvPr>
          <p:cNvSpPr txBox="1"/>
          <p:nvPr/>
        </p:nvSpPr>
        <p:spPr>
          <a:xfrm>
            <a:off x="10131084" y="1888505"/>
            <a:ext cx="940707" cy="369332"/>
          </a:xfrm>
          <a:prstGeom prst="rect">
            <a:avLst/>
          </a:prstGeom>
          <a:noFill/>
        </p:spPr>
        <p:txBody>
          <a:bodyPr wrap="none" rtlCol="0">
            <a:spAutoFit/>
          </a:bodyPr>
          <a:lstStyle/>
          <a:p>
            <a:r>
              <a:rPr lang="en-US"/>
              <a:t>TDD.md</a:t>
            </a:r>
          </a:p>
        </p:txBody>
      </p:sp>
      <p:sp>
        <p:nvSpPr>
          <p:cNvPr id="2" name="TextBox 1">
            <a:extLst>
              <a:ext uri="{FF2B5EF4-FFF2-40B4-BE49-F238E27FC236}">
                <a16:creationId xmlns:a16="http://schemas.microsoft.com/office/drawing/2014/main" id="{162B1B54-8A69-479E-A577-B0B360E979B4}"/>
              </a:ext>
            </a:extLst>
          </p:cNvPr>
          <p:cNvSpPr txBox="1"/>
          <p:nvPr/>
        </p:nvSpPr>
        <p:spPr>
          <a:xfrm>
            <a:off x="5084247" y="3078239"/>
            <a:ext cx="2154308" cy="369332"/>
          </a:xfrm>
          <a:prstGeom prst="rect">
            <a:avLst/>
          </a:prstGeom>
          <a:noFill/>
        </p:spPr>
        <p:txBody>
          <a:bodyPr wrap="none" rtlCol="0">
            <a:spAutoFit/>
          </a:bodyPr>
          <a:lstStyle/>
          <a:p>
            <a:r>
              <a:rPr lang="en-US"/>
              <a:t>“Read </a:t>
            </a:r>
            <a:r>
              <a:rPr lang="en-US" b="1"/>
              <a:t>@project.md</a:t>
            </a:r>
            <a:r>
              <a:rPr lang="en-US"/>
              <a:t>”</a:t>
            </a:r>
          </a:p>
        </p:txBody>
      </p:sp>
      <p:sp>
        <p:nvSpPr>
          <p:cNvPr id="4" name="TextBox 3">
            <a:extLst>
              <a:ext uri="{FF2B5EF4-FFF2-40B4-BE49-F238E27FC236}">
                <a16:creationId xmlns:a16="http://schemas.microsoft.com/office/drawing/2014/main" id="{BA632821-E4C6-9792-2AF4-CD10A5E73EF5}"/>
              </a:ext>
            </a:extLst>
          </p:cNvPr>
          <p:cNvSpPr txBox="1"/>
          <p:nvPr/>
        </p:nvSpPr>
        <p:spPr>
          <a:xfrm>
            <a:off x="5084247" y="3551112"/>
            <a:ext cx="3181705" cy="369332"/>
          </a:xfrm>
          <a:prstGeom prst="rect">
            <a:avLst/>
          </a:prstGeom>
          <a:noFill/>
        </p:spPr>
        <p:txBody>
          <a:bodyPr wrap="none" rtlCol="0">
            <a:spAutoFit/>
          </a:bodyPr>
          <a:lstStyle/>
          <a:p>
            <a:r>
              <a:rPr lang="en-US"/>
              <a:t>“Read </a:t>
            </a:r>
            <a:r>
              <a:rPr lang="en-US" b="1"/>
              <a:t>@todo.md </a:t>
            </a:r>
            <a:r>
              <a:rPr lang="en-US"/>
              <a:t>and follow it”</a:t>
            </a:r>
          </a:p>
        </p:txBody>
      </p:sp>
      <p:sp>
        <p:nvSpPr>
          <p:cNvPr id="5" name="TextBox 4">
            <a:extLst>
              <a:ext uri="{FF2B5EF4-FFF2-40B4-BE49-F238E27FC236}">
                <a16:creationId xmlns:a16="http://schemas.microsoft.com/office/drawing/2014/main" id="{4B6DDAA9-D453-2158-BF3B-15E8329937E6}"/>
              </a:ext>
            </a:extLst>
          </p:cNvPr>
          <p:cNvSpPr txBox="1"/>
          <p:nvPr/>
        </p:nvSpPr>
        <p:spPr>
          <a:xfrm>
            <a:off x="4973940" y="4251296"/>
            <a:ext cx="3094950" cy="369332"/>
          </a:xfrm>
          <a:prstGeom prst="rect">
            <a:avLst/>
          </a:prstGeom>
          <a:noFill/>
        </p:spPr>
        <p:txBody>
          <a:bodyPr wrap="none" rtlCol="0">
            <a:spAutoFit/>
          </a:bodyPr>
          <a:lstStyle/>
          <a:p>
            <a:r>
              <a:rPr lang="en-US"/>
              <a:t>It’s much easier to restart now</a:t>
            </a:r>
          </a:p>
        </p:txBody>
      </p:sp>
      <p:sp>
        <p:nvSpPr>
          <p:cNvPr id="6" name="TextBox 5">
            <a:extLst>
              <a:ext uri="{FF2B5EF4-FFF2-40B4-BE49-F238E27FC236}">
                <a16:creationId xmlns:a16="http://schemas.microsoft.com/office/drawing/2014/main" id="{4BBA84CE-B0B9-E496-115D-9E3135D250A7}"/>
              </a:ext>
            </a:extLst>
          </p:cNvPr>
          <p:cNvSpPr txBox="1"/>
          <p:nvPr/>
        </p:nvSpPr>
        <p:spPr>
          <a:xfrm>
            <a:off x="5850470" y="1067803"/>
            <a:ext cx="1425583" cy="369332"/>
          </a:xfrm>
          <a:prstGeom prst="rect">
            <a:avLst/>
          </a:prstGeom>
          <a:noFill/>
        </p:spPr>
        <p:txBody>
          <a:bodyPr wrap="none" rtlCol="0">
            <a:spAutoFit/>
          </a:bodyPr>
          <a:lstStyle/>
          <a:p>
            <a:r>
              <a:rPr lang="en-US"/>
              <a:t>Core Pattern:</a:t>
            </a:r>
          </a:p>
        </p:txBody>
      </p:sp>
      <p:sp>
        <p:nvSpPr>
          <p:cNvPr id="7" name="TextBox 6">
            <a:extLst>
              <a:ext uri="{FF2B5EF4-FFF2-40B4-BE49-F238E27FC236}">
                <a16:creationId xmlns:a16="http://schemas.microsoft.com/office/drawing/2014/main" id="{C5782A89-4202-AC46-C9E5-15761819D783}"/>
              </a:ext>
            </a:extLst>
          </p:cNvPr>
          <p:cNvSpPr txBox="1"/>
          <p:nvPr/>
        </p:nvSpPr>
        <p:spPr>
          <a:xfrm>
            <a:off x="5258605" y="1476259"/>
            <a:ext cx="2609312" cy="400110"/>
          </a:xfrm>
          <a:prstGeom prst="rect">
            <a:avLst/>
          </a:prstGeom>
          <a:noFill/>
        </p:spPr>
        <p:txBody>
          <a:bodyPr wrap="square">
            <a:spAutoFit/>
          </a:bodyPr>
          <a:lstStyle/>
          <a:p>
            <a:r>
              <a:rPr lang="en-US" sz="2000" b="1"/>
              <a:t>Knowledge Document</a:t>
            </a:r>
          </a:p>
        </p:txBody>
      </p:sp>
      <p:pic>
        <p:nvPicPr>
          <p:cNvPr id="11" name="Picture 10" descr="A black puzzle piece with a white background&#10;&#10;AI-generated content may be incorrect.">
            <a:extLst>
              <a:ext uri="{FF2B5EF4-FFF2-40B4-BE49-F238E27FC236}">
                <a16:creationId xmlns:a16="http://schemas.microsoft.com/office/drawing/2014/main" id="{8F8D6497-3BE6-C60B-CE7E-EF60EF3E2130}"/>
              </a:ext>
            </a:extLst>
          </p:cNvPr>
          <p:cNvPicPr>
            <a:picLocks noChangeAspect="1"/>
          </p:cNvPicPr>
          <p:nvPr/>
        </p:nvPicPr>
        <p:blipFill>
          <a:blip r:embed="rId4"/>
          <a:stretch>
            <a:fillRect/>
          </a:stretch>
        </p:blipFill>
        <p:spPr>
          <a:xfrm rot="18326937">
            <a:off x="5480501" y="1085836"/>
            <a:ext cx="435801" cy="302249"/>
          </a:xfrm>
          <a:prstGeom prst="rect">
            <a:avLst/>
          </a:prstGeom>
        </p:spPr>
      </p:pic>
      <p:pic>
        <p:nvPicPr>
          <p:cNvPr id="8" name="Picture 2" descr="AI Will Surpass Human Brains Once We Crack the 'Neural Code ...">
            <a:extLst>
              <a:ext uri="{FF2B5EF4-FFF2-40B4-BE49-F238E27FC236}">
                <a16:creationId xmlns:a16="http://schemas.microsoft.com/office/drawing/2014/main" id="{46D05FB1-3C4C-DFF1-5D34-D110DC4D5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P spid="4" grpId="0"/>
      <p:bldP spid="5" grpId="0"/>
      <p:bldP spid="6" grpId="0"/>
      <p:bldP spid="7"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10C942-2C0A-28EF-9D7D-6EAFD4DF272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53C0431-6110-1A6B-D5AD-92DF723DCA32}"/>
              </a:ext>
            </a:extLst>
          </p:cNvPr>
          <p:cNvSpPr txBox="1"/>
          <p:nvPr/>
        </p:nvSpPr>
        <p:spPr>
          <a:xfrm>
            <a:off x="8005416" y="1431454"/>
            <a:ext cx="1956113" cy="369332"/>
          </a:xfrm>
          <a:prstGeom prst="rect">
            <a:avLst/>
          </a:prstGeom>
          <a:noFill/>
        </p:spPr>
        <p:txBody>
          <a:bodyPr wrap="none" rtlCol="0">
            <a:spAutoFit/>
          </a:bodyPr>
          <a:lstStyle/>
          <a:p>
            <a:r>
              <a:rPr lang="en-US" b="1"/>
              <a:t>Knowledge Library</a:t>
            </a:r>
          </a:p>
        </p:txBody>
      </p:sp>
      <p:pic>
        <p:nvPicPr>
          <p:cNvPr id="21" name="Picture 2" descr="AI Will Surpass Human Brains Once We Crack the 'Neural Code ...">
            <a:extLst>
              <a:ext uri="{FF2B5EF4-FFF2-40B4-BE49-F238E27FC236}">
                <a16:creationId xmlns:a16="http://schemas.microsoft.com/office/drawing/2014/main" id="{F543E0CA-5E22-8B41-3436-8B2D025B4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30" y="1612190"/>
            <a:ext cx="4926142" cy="3320523"/>
          </a:xfrm>
          <a:custGeom>
            <a:avLst/>
            <a:gdLst>
              <a:gd name="csX0" fmla="*/ 0 w 4926142"/>
              <a:gd name="csY0" fmla="*/ 0 h 3320523"/>
              <a:gd name="csX1" fmla="*/ 714291 w 4926142"/>
              <a:gd name="csY1" fmla="*/ 0 h 3320523"/>
              <a:gd name="csX2" fmla="*/ 1428581 w 4926142"/>
              <a:gd name="csY2" fmla="*/ 0 h 3320523"/>
              <a:gd name="csX3" fmla="*/ 2093610 w 4926142"/>
              <a:gd name="csY3" fmla="*/ 0 h 3320523"/>
              <a:gd name="csX4" fmla="*/ 2660117 w 4926142"/>
              <a:gd name="csY4" fmla="*/ 0 h 3320523"/>
              <a:gd name="csX5" fmla="*/ 3374407 w 4926142"/>
              <a:gd name="csY5" fmla="*/ 0 h 3320523"/>
              <a:gd name="csX6" fmla="*/ 3940914 w 4926142"/>
              <a:gd name="csY6" fmla="*/ 0 h 3320523"/>
              <a:gd name="csX7" fmla="*/ 4926142 w 4926142"/>
              <a:gd name="csY7" fmla="*/ 0 h 3320523"/>
              <a:gd name="csX8" fmla="*/ 4926142 w 4926142"/>
              <a:gd name="csY8" fmla="*/ 664105 h 3320523"/>
              <a:gd name="csX9" fmla="*/ 4926142 w 4926142"/>
              <a:gd name="csY9" fmla="*/ 1328209 h 3320523"/>
              <a:gd name="csX10" fmla="*/ 4926142 w 4926142"/>
              <a:gd name="csY10" fmla="*/ 1992314 h 3320523"/>
              <a:gd name="csX11" fmla="*/ 4926142 w 4926142"/>
              <a:gd name="csY11" fmla="*/ 2623213 h 3320523"/>
              <a:gd name="csX12" fmla="*/ 4926142 w 4926142"/>
              <a:gd name="csY12" fmla="*/ 3320523 h 3320523"/>
              <a:gd name="csX13" fmla="*/ 4211851 w 4926142"/>
              <a:gd name="csY13" fmla="*/ 3320523 h 3320523"/>
              <a:gd name="csX14" fmla="*/ 3694607 w 4926142"/>
              <a:gd name="csY14" fmla="*/ 3320523 h 3320523"/>
              <a:gd name="csX15" fmla="*/ 3226623 w 4926142"/>
              <a:gd name="csY15" fmla="*/ 3320523 h 3320523"/>
              <a:gd name="csX16" fmla="*/ 2758640 w 4926142"/>
              <a:gd name="csY16" fmla="*/ 3320523 h 3320523"/>
              <a:gd name="csX17" fmla="*/ 2290656 w 4926142"/>
              <a:gd name="csY17" fmla="*/ 3320523 h 3320523"/>
              <a:gd name="csX18" fmla="*/ 1724150 w 4926142"/>
              <a:gd name="csY18" fmla="*/ 3320523 h 3320523"/>
              <a:gd name="csX19" fmla="*/ 1108382 w 4926142"/>
              <a:gd name="csY19" fmla="*/ 3320523 h 3320523"/>
              <a:gd name="csX20" fmla="*/ 591137 w 4926142"/>
              <a:gd name="csY20" fmla="*/ 3320523 h 3320523"/>
              <a:gd name="csX21" fmla="*/ 0 w 4926142"/>
              <a:gd name="csY21" fmla="*/ 3320523 h 3320523"/>
              <a:gd name="csX22" fmla="*/ 0 w 4926142"/>
              <a:gd name="csY22" fmla="*/ 2590008 h 3320523"/>
              <a:gd name="csX23" fmla="*/ 0 w 4926142"/>
              <a:gd name="csY23" fmla="*/ 1959109 h 3320523"/>
              <a:gd name="csX24" fmla="*/ 0 w 4926142"/>
              <a:gd name="csY24" fmla="*/ 1228594 h 3320523"/>
              <a:gd name="csX25" fmla="*/ 0 w 4926142"/>
              <a:gd name="csY25" fmla="*/ 664105 h 3320523"/>
              <a:gd name="csX26" fmla="*/ 0 w 4926142"/>
              <a:gd name="csY26" fmla="*/ 0 h 332052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4926142" h="3320523" extrusionOk="0">
                <a:moveTo>
                  <a:pt x="0" y="0"/>
                </a:moveTo>
                <a:cubicBezTo>
                  <a:pt x="245038" y="9800"/>
                  <a:pt x="398480" y="4477"/>
                  <a:pt x="714291" y="0"/>
                </a:cubicBezTo>
                <a:cubicBezTo>
                  <a:pt x="1030102" y="-4477"/>
                  <a:pt x="1279973" y="33192"/>
                  <a:pt x="1428581" y="0"/>
                </a:cubicBezTo>
                <a:cubicBezTo>
                  <a:pt x="1577189" y="-33192"/>
                  <a:pt x="1870862" y="-29293"/>
                  <a:pt x="2093610" y="0"/>
                </a:cubicBezTo>
                <a:cubicBezTo>
                  <a:pt x="2316358" y="29293"/>
                  <a:pt x="2455040" y="27496"/>
                  <a:pt x="2660117" y="0"/>
                </a:cubicBezTo>
                <a:cubicBezTo>
                  <a:pt x="2865194" y="-27496"/>
                  <a:pt x="3103707" y="33400"/>
                  <a:pt x="3374407" y="0"/>
                </a:cubicBezTo>
                <a:cubicBezTo>
                  <a:pt x="3645107" y="-33400"/>
                  <a:pt x="3721127" y="-5865"/>
                  <a:pt x="3940914" y="0"/>
                </a:cubicBezTo>
                <a:cubicBezTo>
                  <a:pt x="4160701" y="5865"/>
                  <a:pt x="4519036" y="41242"/>
                  <a:pt x="4926142" y="0"/>
                </a:cubicBezTo>
                <a:cubicBezTo>
                  <a:pt x="4908061" y="162013"/>
                  <a:pt x="4956305" y="495938"/>
                  <a:pt x="4926142" y="664105"/>
                </a:cubicBezTo>
                <a:cubicBezTo>
                  <a:pt x="4895979" y="832273"/>
                  <a:pt x="4924385" y="1123658"/>
                  <a:pt x="4926142" y="1328209"/>
                </a:cubicBezTo>
                <a:cubicBezTo>
                  <a:pt x="4927899" y="1532760"/>
                  <a:pt x="4950141" y="1711659"/>
                  <a:pt x="4926142" y="1992314"/>
                </a:cubicBezTo>
                <a:cubicBezTo>
                  <a:pt x="4902143" y="2272970"/>
                  <a:pt x="4925666" y="2343257"/>
                  <a:pt x="4926142" y="2623213"/>
                </a:cubicBezTo>
                <a:cubicBezTo>
                  <a:pt x="4926618" y="2903169"/>
                  <a:pt x="4897529" y="3150454"/>
                  <a:pt x="4926142" y="3320523"/>
                </a:cubicBezTo>
                <a:cubicBezTo>
                  <a:pt x="4610815" y="3340558"/>
                  <a:pt x="4542748" y="3351136"/>
                  <a:pt x="4211851" y="3320523"/>
                </a:cubicBezTo>
                <a:cubicBezTo>
                  <a:pt x="3880954" y="3289910"/>
                  <a:pt x="3834164" y="3301312"/>
                  <a:pt x="3694607" y="3320523"/>
                </a:cubicBezTo>
                <a:cubicBezTo>
                  <a:pt x="3555050" y="3339734"/>
                  <a:pt x="3356030" y="3317410"/>
                  <a:pt x="3226623" y="3320523"/>
                </a:cubicBezTo>
                <a:cubicBezTo>
                  <a:pt x="3097216" y="3323636"/>
                  <a:pt x="2898022" y="3305477"/>
                  <a:pt x="2758640" y="3320523"/>
                </a:cubicBezTo>
                <a:cubicBezTo>
                  <a:pt x="2619258" y="3335569"/>
                  <a:pt x="2400109" y="3302287"/>
                  <a:pt x="2290656" y="3320523"/>
                </a:cubicBezTo>
                <a:cubicBezTo>
                  <a:pt x="2181203" y="3338759"/>
                  <a:pt x="1839335" y="3347628"/>
                  <a:pt x="1724150" y="3320523"/>
                </a:cubicBezTo>
                <a:cubicBezTo>
                  <a:pt x="1608965" y="3293418"/>
                  <a:pt x="1240195" y="3347505"/>
                  <a:pt x="1108382" y="3320523"/>
                </a:cubicBezTo>
                <a:cubicBezTo>
                  <a:pt x="976569" y="3293541"/>
                  <a:pt x="796148" y="3309273"/>
                  <a:pt x="591137" y="3320523"/>
                </a:cubicBezTo>
                <a:cubicBezTo>
                  <a:pt x="386127" y="3331773"/>
                  <a:pt x="284653" y="3295199"/>
                  <a:pt x="0" y="3320523"/>
                </a:cubicBezTo>
                <a:cubicBezTo>
                  <a:pt x="26371" y="3107976"/>
                  <a:pt x="34774" y="2907297"/>
                  <a:pt x="0" y="2590008"/>
                </a:cubicBezTo>
                <a:cubicBezTo>
                  <a:pt x="-34774" y="2272720"/>
                  <a:pt x="-3614" y="2229504"/>
                  <a:pt x="0" y="1959109"/>
                </a:cubicBezTo>
                <a:cubicBezTo>
                  <a:pt x="3614" y="1688714"/>
                  <a:pt x="-11787" y="1398033"/>
                  <a:pt x="0" y="1228594"/>
                </a:cubicBezTo>
                <a:cubicBezTo>
                  <a:pt x="11787" y="1059155"/>
                  <a:pt x="-12386" y="825241"/>
                  <a:pt x="0" y="664105"/>
                </a:cubicBezTo>
                <a:cubicBezTo>
                  <a:pt x="12386" y="502969"/>
                  <a:pt x="6547" y="135877"/>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7A66FAF-DE2C-2814-EB3B-4155E9458861}"/>
              </a:ext>
            </a:extLst>
          </p:cNvPr>
          <p:cNvSpPr txBox="1"/>
          <p:nvPr/>
        </p:nvSpPr>
        <p:spPr>
          <a:xfrm>
            <a:off x="2650753" y="5061144"/>
            <a:ext cx="1670650" cy="369332"/>
          </a:xfrm>
          <a:prstGeom prst="rect">
            <a:avLst/>
          </a:prstGeom>
          <a:noFill/>
        </p:spPr>
        <p:txBody>
          <a:bodyPr wrap="none" rtlCol="0">
            <a:spAutoFit/>
          </a:bodyPr>
          <a:lstStyle/>
          <a:p>
            <a:r>
              <a:rPr lang="en-US" b="1">
                <a:latin typeface="Ink Free" panose="03080402000500000000" pitchFamily="66" charset="0"/>
              </a:rPr>
              <a:t>Customized AI</a:t>
            </a:r>
          </a:p>
        </p:txBody>
      </p:sp>
      <p:sp>
        <p:nvSpPr>
          <p:cNvPr id="20" name="Rectangle 19">
            <a:extLst>
              <a:ext uri="{FF2B5EF4-FFF2-40B4-BE49-F238E27FC236}">
                <a16:creationId xmlns:a16="http://schemas.microsoft.com/office/drawing/2014/main" id="{5854E1CE-74F9-95E2-02D9-44548B9E0B2F}"/>
              </a:ext>
            </a:extLst>
          </p:cNvPr>
          <p:cNvSpPr/>
          <p:nvPr/>
        </p:nvSpPr>
        <p:spPr>
          <a:xfrm rot="16200000">
            <a:off x="9319825" y="3043424"/>
            <a:ext cx="286213" cy="274560"/>
          </a:xfrm>
          <a:custGeom>
            <a:avLst/>
            <a:gdLst>
              <a:gd name="csX0" fmla="*/ 0 w 286213"/>
              <a:gd name="csY0" fmla="*/ 0 h 274560"/>
              <a:gd name="csX1" fmla="*/ 286213 w 286213"/>
              <a:gd name="csY1" fmla="*/ 0 h 274560"/>
              <a:gd name="csX2" fmla="*/ 286213 w 286213"/>
              <a:gd name="csY2" fmla="*/ 274560 h 274560"/>
              <a:gd name="csX3" fmla="*/ 0 w 286213"/>
              <a:gd name="csY3" fmla="*/ 274560 h 274560"/>
              <a:gd name="csX4" fmla="*/ 0 w 286213"/>
              <a:gd name="csY4" fmla="*/ 0 h 274560"/>
            </a:gdLst>
            <a:ahLst/>
            <a:cxnLst>
              <a:cxn ang="0">
                <a:pos x="csX0" y="csY0"/>
              </a:cxn>
              <a:cxn ang="0">
                <a:pos x="csX1" y="csY1"/>
              </a:cxn>
              <a:cxn ang="0">
                <a:pos x="csX2" y="csY2"/>
              </a:cxn>
              <a:cxn ang="0">
                <a:pos x="csX3" y="csY3"/>
              </a:cxn>
              <a:cxn ang="0">
                <a:pos x="csX4" y="csY4"/>
              </a:cxn>
            </a:cxnLst>
            <a:rect l="l" t="t" r="r" b="b"/>
            <a:pathLst>
              <a:path w="286213" h="274560" fill="none" extrusionOk="0">
                <a:moveTo>
                  <a:pt x="0" y="0"/>
                </a:moveTo>
                <a:cubicBezTo>
                  <a:pt x="66437" y="13753"/>
                  <a:pt x="166871" y="-9062"/>
                  <a:pt x="286213" y="0"/>
                </a:cubicBezTo>
                <a:cubicBezTo>
                  <a:pt x="294501" y="122997"/>
                  <a:pt x="294779" y="191876"/>
                  <a:pt x="286213" y="274560"/>
                </a:cubicBezTo>
                <a:cubicBezTo>
                  <a:pt x="182037" y="281711"/>
                  <a:pt x="128197" y="272510"/>
                  <a:pt x="0" y="274560"/>
                </a:cubicBezTo>
                <a:cubicBezTo>
                  <a:pt x="-9199" y="161537"/>
                  <a:pt x="8190" y="136793"/>
                  <a:pt x="0" y="0"/>
                </a:cubicBezTo>
                <a:close/>
              </a:path>
              <a:path w="286213" h="274560" stroke="0" extrusionOk="0">
                <a:moveTo>
                  <a:pt x="0" y="0"/>
                </a:moveTo>
                <a:cubicBezTo>
                  <a:pt x="141216" y="1839"/>
                  <a:pt x="212537" y="8645"/>
                  <a:pt x="286213" y="0"/>
                </a:cubicBezTo>
                <a:cubicBezTo>
                  <a:pt x="288201" y="86839"/>
                  <a:pt x="293129" y="200229"/>
                  <a:pt x="286213" y="274560"/>
                </a:cubicBezTo>
                <a:cubicBezTo>
                  <a:pt x="211396" y="266785"/>
                  <a:pt x="135134" y="281409"/>
                  <a:pt x="0" y="274560"/>
                </a:cubicBezTo>
                <a:cubicBezTo>
                  <a:pt x="2338" y="145292"/>
                  <a:pt x="12337" y="74732"/>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186E802-DAF0-D757-B4A6-4125E8684755}"/>
              </a:ext>
            </a:extLst>
          </p:cNvPr>
          <p:cNvSpPr/>
          <p:nvPr/>
        </p:nvSpPr>
        <p:spPr>
          <a:xfrm>
            <a:off x="8739027" y="2128881"/>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DD52F-8A8D-681F-CCA8-7573748E4C64}"/>
              </a:ext>
            </a:extLst>
          </p:cNvPr>
          <p:cNvSpPr/>
          <p:nvPr/>
        </p:nvSpPr>
        <p:spPr>
          <a:xfrm>
            <a:off x="8592017" y="2259631"/>
            <a:ext cx="244446" cy="221694"/>
          </a:xfrm>
          <a:custGeom>
            <a:avLst/>
            <a:gdLst>
              <a:gd name="csX0" fmla="*/ 0 w 244446"/>
              <a:gd name="csY0" fmla="*/ 0 h 221694"/>
              <a:gd name="csX1" fmla="*/ 244446 w 244446"/>
              <a:gd name="csY1" fmla="*/ 0 h 221694"/>
              <a:gd name="csX2" fmla="*/ 244446 w 244446"/>
              <a:gd name="csY2" fmla="*/ 221694 h 221694"/>
              <a:gd name="csX3" fmla="*/ 0 w 244446"/>
              <a:gd name="csY3" fmla="*/ 221694 h 221694"/>
              <a:gd name="csX4" fmla="*/ 0 w 244446"/>
              <a:gd name="csY4" fmla="*/ 0 h 221694"/>
            </a:gdLst>
            <a:ahLst/>
            <a:cxnLst>
              <a:cxn ang="0">
                <a:pos x="csX0" y="csY0"/>
              </a:cxn>
              <a:cxn ang="0">
                <a:pos x="csX1" y="csY1"/>
              </a:cxn>
              <a:cxn ang="0">
                <a:pos x="csX2" y="csY2"/>
              </a:cxn>
              <a:cxn ang="0">
                <a:pos x="csX3" y="csY3"/>
              </a:cxn>
              <a:cxn ang="0">
                <a:pos x="csX4" y="csY4"/>
              </a:cxn>
            </a:cxnLst>
            <a:rect l="l" t="t" r="r" b="b"/>
            <a:pathLst>
              <a:path w="244446" h="221694" fill="none" extrusionOk="0">
                <a:moveTo>
                  <a:pt x="0" y="0"/>
                </a:moveTo>
                <a:cubicBezTo>
                  <a:pt x="58002" y="-20744"/>
                  <a:pt x="165752" y="28383"/>
                  <a:pt x="244446" y="0"/>
                </a:cubicBezTo>
                <a:cubicBezTo>
                  <a:pt x="249607" y="106987"/>
                  <a:pt x="222366" y="117946"/>
                  <a:pt x="244446" y="221694"/>
                </a:cubicBezTo>
                <a:cubicBezTo>
                  <a:pt x="156732" y="248597"/>
                  <a:pt x="103581" y="207585"/>
                  <a:pt x="0" y="221694"/>
                </a:cubicBezTo>
                <a:cubicBezTo>
                  <a:pt x="-24121" y="152822"/>
                  <a:pt x="400" y="96123"/>
                  <a:pt x="0" y="0"/>
                </a:cubicBezTo>
                <a:close/>
              </a:path>
              <a:path w="244446" h="221694" stroke="0" extrusionOk="0">
                <a:moveTo>
                  <a:pt x="0" y="0"/>
                </a:moveTo>
                <a:cubicBezTo>
                  <a:pt x="81623" y="-5464"/>
                  <a:pt x="147433" y="17012"/>
                  <a:pt x="244446" y="0"/>
                </a:cubicBezTo>
                <a:cubicBezTo>
                  <a:pt x="252336" y="73982"/>
                  <a:pt x="229692" y="119337"/>
                  <a:pt x="244446" y="221694"/>
                </a:cubicBezTo>
                <a:cubicBezTo>
                  <a:pt x="142855" y="246684"/>
                  <a:pt x="51485" y="195669"/>
                  <a:pt x="0" y="221694"/>
                </a:cubicBezTo>
                <a:cubicBezTo>
                  <a:pt x="-9236" y="124223"/>
                  <a:pt x="11678" y="45898"/>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BE9A78FB-9DF5-B28F-0F1A-1291D9BD3E13}"/>
              </a:ext>
            </a:extLst>
          </p:cNvPr>
          <p:cNvSpPr/>
          <p:nvPr/>
        </p:nvSpPr>
        <p:spPr>
          <a:xfrm>
            <a:off x="8768910" y="2300984"/>
            <a:ext cx="338720" cy="358723"/>
          </a:xfrm>
          <a:custGeom>
            <a:avLst/>
            <a:gdLst>
              <a:gd name="csX0" fmla="*/ 0 w 338720"/>
              <a:gd name="csY0" fmla="*/ 0 h 358723"/>
              <a:gd name="csX1" fmla="*/ 338720 w 338720"/>
              <a:gd name="csY1" fmla="*/ 0 h 358723"/>
              <a:gd name="csX2" fmla="*/ 338720 w 338720"/>
              <a:gd name="csY2" fmla="*/ 358723 h 358723"/>
              <a:gd name="csX3" fmla="*/ 0 w 338720"/>
              <a:gd name="csY3" fmla="*/ 358723 h 358723"/>
              <a:gd name="csX4" fmla="*/ 0 w 338720"/>
              <a:gd name="csY4" fmla="*/ 0 h 358723"/>
            </a:gdLst>
            <a:ahLst/>
            <a:cxnLst>
              <a:cxn ang="0">
                <a:pos x="csX0" y="csY0"/>
              </a:cxn>
              <a:cxn ang="0">
                <a:pos x="csX1" y="csY1"/>
              </a:cxn>
              <a:cxn ang="0">
                <a:pos x="csX2" y="csY2"/>
              </a:cxn>
              <a:cxn ang="0">
                <a:pos x="csX3" y="csY3"/>
              </a:cxn>
              <a:cxn ang="0">
                <a:pos x="csX4" y="csY4"/>
              </a:cxn>
            </a:cxnLst>
            <a:rect l="l" t="t" r="r" b="b"/>
            <a:pathLst>
              <a:path w="338720" h="358723" fill="none" extrusionOk="0">
                <a:moveTo>
                  <a:pt x="0" y="0"/>
                </a:moveTo>
                <a:cubicBezTo>
                  <a:pt x="72222" y="-5389"/>
                  <a:pt x="193321" y="37880"/>
                  <a:pt x="338720" y="0"/>
                </a:cubicBezTo>
                <a:cubicBezTo>
                  <a:pt x="357440" y="152825"/>
                  <a:pt x="316172" y="266714"/>
                  <a:pt x="338720" y="358723"/>
                </a:cubicBezTo>
                <a:cubicBezTo>
                  <a:pt x="179150" y="365403"/>
                  <a:pt x="160455" y="322637"/>
                  <a:pt x="0" y="358723"/>
                </a:cubicBezTo>
                <a:cubicBezTo>
                  <a:pt x="-14267" y="189219"/>
                  <a:pt x="13282" y="100432"/>
                  <a:pt x="0" y="0"/>
                </a:cubicBezTo>
                <a:close/>
              </a:path>
              <a:path w="338720" h="358723" stroke="0" extrusionOk="0">
                <a:moveTo>
                  <a:pt x="0" y="0"/>
                </a:moveTo>
                <a:cubicBezTo>
                  <a:pt x="133356" y="-5920"/>
                  <a:pt x="252417" y="10486"/>
                  <a:pt x="338720" y="0"/>
                </a:cubicBezTo>
                <a:cubicBezTo>
                  <a:pt x="349760" y="92731"/>
                  <a:pt x="331700" y="187215"/>
                  <a:pt x="338720" y="358723"/>
                </a:cubicBezTo>
                <a:cubicBezTo>
                  <a:pt x="180648" y="368277"/>
                  <a:pt x="122461" y="340772"/>
                  <a:pt x="0" y="358723"/>
                </a:cubicBezTo>
                <a:cubicBezTo>
                  <a:pt x="-31584" y="259232"/>
                  <a:pt x="16675" y="16018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1059">
            <a:extLst>
              <a:ext uri="{FF2B5EF4-FFF2-40B4-BE49-F238E27FC236}">
                <a16:creationId xmlns:a16="http://schemas.microsoft.com/office/drawing/2014/main" id="{E813F52B-51F9-349B-5716-F75ACEDC26BB}"/>
              </a:ext>
            </a:extLst>
          </p:cNvPr>
          <p:cNvSpPr/>
          <p:nvPr/>
        </p:nvSpPr>
        <p:spPr>
          <a:xfrm>
            <a:off x="8444133" y="4244002"/>
            <a:ext cx="564293" cy="539578"/>
          </a:xfrm>
          <a:solidFill>
            <a:srgbClr val="002060"/>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4D04EC-F5F2-60F6-772B-B17ECBF4DED3}"/>
              </a:ext>
            </a:extLst>
          </p:cNvPr>
          <p:cNvSpPr/>
          <p:nvPr/>
        </p:nvSpPr>
        <p:spPr>
          <a:xfrm>
            <a:off x="8325052" y="2728079"/>
            <a:ext cx="318308" cy="308153"/>
          </a:xfrm>
          <a:custGeom>
            <a:avLst/>
            <a:gdLst>
              <a:gd name="csX0" fmla="*/ 0 w 318308"/>
              <a:gd name="csY0" fmla="*/ 0 h 308153"/>
              <a:gd name="csX1" fmla="*/ 318308 w 318308"/>
              <a:gd name="csY1" fmla="*/ 0 h 308153"/>
              <a:gd name="csX2" fmla="*/ 318308 w 318308"/>
              <a:gd name="csY2" fmla="*/ 308153 h 308153"/>
              <a:gd name="csX3" fmla="*/ 0 w 318308"/>
              <a:gd name="csY3" fmla="*/ 308153 h 308153"/>
              <a:gd name="csX4" fmla="*/ 0 w 318308"/>
              <a:gd name="csY4" fmla="*/ 0 h 308153"/>
            </a:gdLst>
            <a:ahLst/>
            <a:cxnLst>
              <a:cxn ang="0">
                <a:pos x="csX0" y="csY0"/>
              </a:cxn>
              <a:cxn ang="0">
                <a:pos x="csX1" y="csY1"/>
              </a:cxn>
              <a:cxn ang="0">
                <a:pos x="csX2" y="csY2"/>
              </a:cxn>
              <a:cxn ang="0">
                <a:pos x="csX3" y="csY3"/>
              </a:cxn>
              <a:cxn ang="0">
                <a:pos x="csX4" y="csY4"/>
              </a:cxn>
            </a:cxnLst>
            <a:rect l="l" t="t" r="r" b="b"/>
            <a:pathLst>
              <a:path w="318308" h="308153" fill="none" extrusionOk="0">
                <a:moveTo>
                  <a:pt x="0" y="0"/>
                </a:moveTo>
                <a:cubicBezTo>
                  <a:pt x="129959" y="-8965"/>
                  <a:pt x="241431" y="-7800"/>
                  <a:pt x="318308" y="0"/>
                </a:cubicBezTo>
                <a:cubicBezTo>
                  <a:pt x="318476" y="135601"/>
                  <a:pt x="321616" y="196332"/>
                  <a:pt x="318308" y="308153"/>
                </a:cubicBezTo>
                <a:cubicBezTo>
                  <a:pt x="176989" y="297239"/>
                  <a:pt x="121804" y="301913"/>
                  <a:pt x="0" y="308153"/>
                </a:cubicBezTo>
                <a:cubicBezTo>
                  <a:pt x="-3834" y="161500"/>
                  <a:pt x="12426" y="78739"/>
                  <a:pt x="0" y="0"/>
                </a:cubicBezTo>
                <a:close/>
              </a:path>
              <a:path w="318308" h="308153" stroke="0" extrusionOk="0">
                <a:moveTo>
                  <a:pt x="0" y="0"/>
                </a:moveTo>
                <a:cubicBezTo>
                  <a:pt x="88353" y="6102"/>
                  <a:pt x="249133" y="8844"/>
                  <a:pt x="318308" y="0"/>
                </a:cubicBezTo>
                <a:cubicBezTo>
                  <a:pt x="306296" y="131615"/>
                  <a:pt x="333091" y="215517"/>
                  <a:pt x="318308" y="308153"/>
                </a:cubicBezTo>
                <a:cubicBezTo>
                  <a:pt x="217005" y="302623"/>
                  <a:pt x="120562" y="321731"/>
                  <a:pt x="0" y="308153"/>
                </a:cubicBezTo>
                <a:cubicBezTo>
                  <a:pt x="1072" y="216566"/>
                  <a:pt x="6869" y="130294"/>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3FCB10-46E4-C8F2-A3D6-E90C90A7BC78}"/>
              </a:ext>
            </a:extLst>
          </p:cNvPr>
          <p:cNvSpPr/>
          <p:nvPr/>
        </p:nvSpPr>
        <p:spPr>
          <a:xfrm>
            <a:off x="8156313" y="2841247"/>
            <a:ext cx="318308" cy="308153"/>
          </a:xfrm>
          <a:custGeom>
            <a:avLst/>
            <a:gdLst>
              <a:gd name="csX0" fmla="*/ 0 w 318308"/>
              <a:gd name="csY0" fmla="*/ 0 h 308153"/>
              <a:gd name="csX1" fmla="*/ 318308 w 318308"/>
              <a:gd name="csY1" fmla="*/ 0 h 308153"/>
              <a:gd name="csX2" fmla="*/ 318308 w 318308"/>
              <a:gd name="csY2" fmla="*/ 308153 h 308153"/>
              <a:gd name="csX3" fmla="*/ 0 w 318308"/>
              <a:gd name="csY3" fmla="*/ 308153 h 308153"/>
              <a:gd name="csX4" fmla="*/ 0 w 318308"/>
              <a:gd name="csY4" fmla="*/ 0 h 308153"/>
            </a:gdLst>
            <a:ahLst/>
            <a:cxnLst>
              <a:cxn ang="0">
                <a:pos x="csX0" y="csY0"/>
              </a:cxn>
              <a:cxn ang="0">
                <a:pos x="csX1" y="csY1"/>
              </a:cxn>
              <a:cxn ang="0">
                <a:pos x="csX2" y="csY2"/>
              </a:cxn>
              <a:cxn ang="0">
                <a:pos x="csX3" y="csY3"/>
              </a:cxn>
              <a:cxn ang="0">
                <a:pos x="csX4" y="csY4"/>
              </a:cxn>
            </a:cxnLst>
            <a:rect l="l" t="t" r="r" b="b"/>
            <a:pathLst>
              <a:path w="318308" h="308153" fill="none" extrusionOk="0">
                <a:moveTo>
                  <a:pt x="0" y="0"/>
                </a:moveTo>
                <a:cubicBezTo>
                  <a:pt x="55370" y="97"/>
                  <a:pt x="258648" y="-26937"/>
                  <a:pt x="318308" y="0"/>
                </a:cubicBezTo>
                <a:cubicBezTo>
                  <a:pt x="293334" y="120600"/>
                  <a:pt x="301089" y="209728"/>
                  <a:pt x="318308" y="308153"/>
                </a:cubicBezTo>
                <a:cubicBezTo>
                  <a:pt x="280957" y="304958"/>
                  <a:pt x="147991" y="332390"/>
                  <a:pt x="0" y="308153"/>
                </a:cubicBezTo>
                <a:cubicBezTo>
                  <a:pt x="21344" y="196429"/>
                  <a:pt x="6043" y="102760"/>
                  <a:pt x="0" y="0"/>
                </a:cubicBezTo>
                <a:close/>
              </a:path>
              <a:path w="318308" h="308153" stroke="0" extrusionOk="0">
                <a:moveTo>
                  <a:pt x="0" y="0"/>
                </a:moveTo>
                <a:cubicBezTo>
                  <a:pt x="127565" y="-16090"/>
                  <a:pt x="267620" y="12019"/>
                  <a:pt x="318308" y="0"/>
                </a:cubicBezTo>
                <a:cubicBezTo>
                  <a:pt x="299700" y="86854"/>
                  <a:pt x="318622" y="261179"/>
                  <a:pt x="318308" y="308153"/>
                </a:cubicBezTo>
                <a:cubicBezTo>
                  <a:pt x="246621" y="332255"/>
                  <a:pt x="103500" y="327241"/>
                  <a:pt x="0" y="308153"/>
                </a:cubicBezTo>
                <a:cubicBezTo>
                  <a:pt x="22084" y="170592"/>
                  <a:pt x="16509" y="93441"/>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D1F26960-3784-DAAD-440F-05F05EA2ABAB}"/>
              </a:ext>
            </a:extLst>
          </p:cNvPr>
          <p:cNvSpPr/>
          <p:nvPr/>
        </p:nvSpPr>
        <p:spPr>
          <a:xfrm>
            <a:off x="9911321" y="3667738"/>
            <a:ext cx="388681" cy="378612"/>
          </a:xfrm>
          <a:solidFill>
            <a:srgbClr val="00B050"/>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5B5F2C-E599-5072-735C-560F395CD4B9}"/>
              </a:ext>
            </a:extLst>
          </p:cNvPr>
          <p:cNvSpPr/>
          <p:nvPr/>
        </p:nvSpPr>
        <p:spPr>
          <a:xfrm rot="16200000">
            <a:off x="9221966" y="2735190"/>
            <a:ext cx="402890" cy="385244"/>
          </a:xfrm>
          <a:custGeom>
            <a:avLst/>
            <a:gdLst>
              <a:gd name="csX0" fmla="*/ 0 w 402890"/>
              <a:gd name="csY0" fmla="*/ 0 h 385244"/>
              <a:gd name="csX1" fmla="*/ 402890 w 402890"/>
              <a:gd name="csY1" fmla="*/ 0 h 385244"/>
              <a:gd name="csX2" fmla="*/ 402890 w 402890"/>
              <a:gd name="csY2" fmla="*/ 385244 h 385244"/>
              <a:gd name="csX3" fmla="*/ 0 w 402890"/>
              <a:gd name="csY3" fmla="*/ 385244 h 385244"/>
              <a:gd name="csX4" fmla="*/ 0 w 402890"/>
              <a:gd name="csY4" fmla="*/ 0 h 385244"/>
            </a:gdLst>
            <a:ahLst/>
            <a:cxnLst>
              <a:cxn ang="0">
                <a:pos x="csX0" y="csY0"/>
              </a:cxn>
              <a:cxn ang="0">
                <a:pos x="csX1" y="csY1"/>
              </a:cxn>
              <a:cxn ang="0">
                <a:pos x="csX2" y="csY2"/>
              </a:cxn>
              <a:cxn ang="0">
                <a:pos x="csX3" y="csY3"/>
              </a:cxn>
              <a:cxn ang="0">
                <a:pos x="csX4" y="csY4"/>
              </a:cxn>
            </a:cxnLst>
            <a:rect l="l" t="t" r="r" b="b"/>
            <a:pathLst>
              <a:path w="402890" h="385244" fill="none" extrusionOk="0">
                <a:moveTo>
                  <a:pt x="0" y="0"/>
                </a:moveTo>
                <a:cubicBezTo>
                  <a:pt x="141686" y="7196"/>
                  <a:pt x="281432" y="-18415"/>
                  <a:pt x="402890" y="0"/>
                </a:cubicBezTo>
                <a:cubicBezTo>
                  <a:pt x="403039" y="127812"/>
                  <a:pt x="407581" y="283426"/>
                  <a:pt x="402890" y="385244"/>
                </a:cubicBezTo>
                <a:cubicBezTo>
                  <a:pt x="292798" y="379694"/>
                  <a:pt x="171266" y="397516"/>
                  <a:pt x="0" y="385244"/>
                </a:cubicBezTo>
                <a:cubicBezTo>
                  <a:pt x="-12583" y="253282"/>
                  <a:pt x="-12750" y="94010"/>
                  <a:pt x="0" y="0"/>
                </a:cubicBezTo>
                <a:close/>
              </a:path>
              <a:path w="402890" h="385244" stroke="0" extrusionOk="0">
                <a:moveTo>
                  <a:pt x="0" y="0"/>
                </a:moveTo>
                <a:cubicBezTo>
                  <a:pt x="156766" y="-12390"/>
                  <a:pt x="300760" y="13278"/>
                  <a:pt x="402890" y="0"/>
                </a:cubicBezTo>
                <a:cubicBezTo>
                  <a:pt x="417244" y="133447"/>
                  <a:pt x="411317" y="250195"/>
                  <a:pt x="402890" y="385244"/>
                </a:cubicBezTo>
                <a:cubicBezTo>
                  <a:pt x="294791" y="373006"/>
                  <a:pt x="105015" y="397661"/>
                  <a:pt x="0" y="385244"/>
                </a:cubicBezTo>
                <a:cubicBezTo>
                  <a:pt x="14350" y="304086"/>
                  <a:pt x="9444" y="189342"/>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83AA3E-402D-7C6C-0970-D0CC150087B8}"/>
              </a:ext>
            </a:extLst>
          </p:cNvPr>
          <p:cNvSpPr/>
          <p:nvPr/>
        </p:nvSpPr>
        <p:spPr>
          <a:xfrm rot="16200000">
            <a:off x="9454108" y="3004431"/>
            <a:ext cx="402889" cy="385243"/>
          </a:xfrm>
          <a:custGeom>
            <a:avLst/>
            <a:gdLst>
              <a:gd name="csX0" fmla="*/ 0 w 402889"/>
              <a:gd name="csY0" fmla="*/ 0 h 385243"/>
              <a:gd name="csX1" fmla="*/ 402889 w 402889"/>
              <a:gd name="csY1" fmla="*/ 0 h 385243"/>
              <a:gd name="csX2" fmla="*/ 402889 w 402889"/>
              <a:gd name="csY2" fmla="*/ 385243 h 385243"/>
              <a:gd name="csX3" fmla="*/ 0 w 402889"/>
              <a:gd name="csY3" fmla="*/ 385243 h 385243"/>
              <a:gd name="csX4" fmla="*/ 0 w 402889"/>
              <a:gd name="csY4" fmla="*/ 0 h 385243"/>
            </a:gdLst>
            <a:ahLst/>
            <a:cxnLst>
              <a:cxn ang="0">
                <a:pos x="csX0" y="csY0"/>
              </a:cxn>
              <a:cxn ang="0">
                <a:pos x="csX1" y="csY1"/>
              </a:cxn>
              <a:cxn ang="0">
                <a:pos x="csX2" y="csY2"/>
              </a:cxn>
              <a:cxn ang="0">
                <a:pos x="csX3" y="csY3"/>
              </a:cxn>
              <a:cxn ang="0">
                <a:pos x="csX4" y="csY4"/>
              </a:cxn>
            </a:cxnLst>
            <a:rect l="l" t="t" r="r" b="b"/>
            <a:pathLst>
              <a:path w="402889" h="385243" fill="none" extrusionOk="0">
                <a:moveTo>
                  <a:pt x="0" y="0"/>
                </a:moveTo>
                <a:cubicBezTo>
                  <a:pt x="51937" y="-24229"/>
                  <a:pt x="334502" y="-22428"/>
                  <a:pt x="402889" y="0"/>
                </a:cubicBezTo>
                <a:cubicBezTo>
                  <a:pt x="398761" y="183083"/>
                  <a:pt x="436589" y="229193"/>
                  <a:pt x="402889" y="385243"/>
                </a:cubicBezTo>
                <a:cubicBezTo>
                  <a:pt x="321811" y="355903"/>
                  <a:pt x="106339" y="387834"/>
                  <a:pt x="0" y="385243"/>
                </a:cubicBezTo>
                <a:cubicBezTo>
                  <a:pt x="32215" y="280647"/>
                  <a:pt x="-24776" y="189155"/>
                  <a:pt x="0" y="0"/>
                </a:cubicBezTo>
                <a:close/>
              </a:path>
              <a:path w="402889" h="385243" stroke="0" extrusionOk="0">
                <a:moveTo>
                  <a:pt x="0" y="0"/>
                </a:moveTo>
                <a:cubicBezTo>
                  <a:pt x="112728" y="18350"/>
                  <a:pt x="204912" y="-25439"/>
                  <a:pt x="402889" y="0"/>
                </a:cubicBezTo>
                <a:cubicBezTo>
                  <a:pt x="412004" y="84792"/>
                  <a:pt x="435842" y="298634"/>
                  <a:pt x="402889" y="385243"/>
                </a:cubicBezTo>
                <a:cubicBezTo>
                  <a:pt x="227012" y="353535"/>
                  <a:pt x="167239" y="412323"/>
                  <a:pt x="0" y="385243"/>
                </a:cubicBezTo>
                <a:cubicBezTo>
                  <a:pt x="15473" y="271390"/>
                  <a:pt x="-20160" y="182002"/>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744F02-9D3E-6FD7-04B7-5DBFFADB6003}"/>
              </a:ext>
            </a:extLst>
          </p:cNvPr>
          <p:cNvSpPr/>
          <p:nvPr/>
        </p:nvSpPr>
        <p:spPr>
          <a:xfrm>
            <a:off x="8393858" y="435136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E2D58F4A-51B5-B7AE-15F2-078075C62EE0}"/>
              </a:ext>
            </a:extLst>
          </p:cNvPr>
          <p:cNvSpPr/>
          <p:nvPr/>
        </p:nvSpPr>
        <p:spPr>
          <a:xfrm>
            <a:off x="8071174" y="412502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16132" y="16557"/>
                  <a:pt x="298362" y="-9439"/>
                  <a:pt x="564293" y="0"/>
                </a:cubicBezTo>
                <a:cubicBezTo>
                  <a:pt x="537507" y="180156"/>
                  <a:pt x="574286" y="281663"/>
                  <a:pt x="564293" y="539578"/>
                </a:cubicBezTo>
                <a:cubicBezTo>
                  <a:pt x="378965" y="553638"/>
                  <a:pt x="169496" y="518011"/>
                  <a:pt x="0" y="539578"/>
                </a:cubicBezTo>
                <a:cubicBezTo>
                  <a:pt x="-21293" y="276999"/>
                  <a:pt x="25352" y="142740"/>
                  <a:pt x="0" y="0"/>
                </a:cubicBezTo>
                <a:close/>
              </a:path>
              <a:path w="564293" h="539578" stroke="0" extrusionOk="0">
                <a:moveTo>
                  <a:pt x="0" y="0"/>
                </a:moveTo>
                <a:cubicBezTo>
                  <a:pt x="193340" y="25795"/>
                  <a:pt x="288477" y="24592"/>
                  <a:pt x="564293" y="0"/>
                </a:cubicBezTo>
                <a:cubicBezTo>
                  <a:pt x="547796" y="109633"/>
                  <a:pt x="586168" y="353131"/>
                  <a:pt x="564293" y="539578"/>
                </a:cubicBezTo>
                <a:cubicBezTo>
                  <a:pt x="406293" y="555524"/>
                  <a:pt x="248348" y="511680"/>
                  <a:pt x="0" y="539578"/>
                </a:cubicBezTo>
                <a:cubicBezTo>
                  <a:pt x="-13756" y="347605"/>
                  <a:pt x="6537" y="136783"/>
                  <a:pt x="0" y="0"/>
                </a:cubicBezTo>
                <a:close/>
              </a:path>
            </a:pathLst>
          </a:custGeom>
          <a:solidFill>
            <a:srgbClr val="002060"/>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4368BA-7709-8088-CF2C-2D1DC4E03071}"/>
              </a:ext>
            </a:extLst>
          </p:cNvPr>
          <p:cNvSpPr/>
          <p:nvPr/>
        </p:nvSpPr>
        <p:spPr>
          <a:xfrm>
            <a:off x="7778893" y="4376517"/>
            <a:ext cx="420494" cy="401253"/>
          </a:xfrm>
          <a:custGeom>
            <a:avLst/>
            <a:gdLst>
              <a:gd name="csX0" fmla="*/ 0 w 420494"/>
              <a:gd name="csY0" fmla="*/ 0 h 401253"/>
              <a:gd name="csX1" fmla="*/ 420494 w 420494"/>
              <a:gd name="csY1" fmla="*/ 0 h 401253"/>
              <a:gd name="csX2" fmla="*/ 420494 w 420494"/>
              <a:gd name="csY2" fmla="*/ 401253 h 401253"/>
              <a:gd name="csX3" fmla="*/ 0 w 420494"/>
              <a:gd name="csY3" fmla="*/ 401253 h 401253"/>
              <a:gd name="csX4" fmla="*/ 0 w 420494"/>
              <a:gd name="csY4" fmla="*/ 0 h 401253"/>
            </a:gdLst>
            <a:ahLst/>
            <a:cxnLst>
              <a:cxn ang="0">
                <a:pos x="csX0" y="csY0"/>
              </a:cxn>
              <a:cxn ang="0">
                <a:pos x="csX1" y="csY1"/>
              </a:cxn>
              <a:cxn ang="0">
                <a:pos x="csX2" y="csY2"/>
              </a:cxn>
              <a:cxn ang="0">
                <a:pos x="csX3" y="csY3"/>
              </a:cxn>
              <a:cxn ang="0">
                <a:pos x="csX4" y="csY4"/>
              </a:cxn>
            </a:cxnLst>
            <a:rect l="l" t="t" r="r" b="b"/>
            <a:pathLst>
              <a:path w="420494" h="401253" fill="none" extrusionOk="0">
                <a:moveTo>
                  <a:pt x="0" y="0"/>
                </a:moveTo>
                <a:cubicBezTo>
                  <a:pt x="189329" y="17676"/>
                  <a:pt x="224336" y="8658"/>
                  <a:pt x="420494" y="0"/>
                </a:cubicBezTo>
                <a:cubicBezTo>
                  <a:pt x="434777" y="189324"/>
                  <a:pt x="408415" y="231022"/>
                  <a:pt x="420494" y="401253"/>
                </a:cubicBezTo>
                <a:cubicBezTo>
                  <a:pt x="224293" y="412604"/>
                  <a:pt x="84366" y="402981"/>
                  <a:pt x="0" y="401253"/>
                </a:cubicBezTo>
                <a:cubicBezTo>
                  <a:pt x="-4139" y="214390"/>
                  <a:pt x="6970" y="178173"/>
                  <a:pt x="0" y="0"/>
                </a:cubicBezTo>
                <a:close/>
              </a:path>
              <a:path w="420494" h="401253" stroke="0" extrusionOk="0">
                <a:moveTo>
                  <a:pt x="0" y="0"/>
                </a:moveTo>
                <a:cubicBezTo>
                  <a:pt x="155708" y="588"/>
                  <a:pt x="304422" y="-11902"/>
                  <a:pt x="420494" y="0"/>
                </a:cubicBezTo>
                <a:cubicBezTo>
                  <a:pt x="426502" y="82837"/>
                  <a:pt x="416309" y="312226"/>
                  <a:pt x="420494" y="401253"/>
                </a:cubicBezTo>
                <a:cubicBezTo>
                  <a:pt x="217975" y="415933"/>
                  <a:pt x="93644" y="401769"/>
                  <a:pt x="0" y="401253"/>
                </a:cubicBezTo>
                <a:cubicBezTo>
                  <a:pt x="-1157" y="223792"/>
                  <a:pt x="-13733" y="117226"/>
                  <a:pt x="0" y="0"/>
                </a:cubicBezTo>
                <a:close/>
              </a:path>
            </a:pathLst>
          </a:custGeom>
          <a:solidFill>
            <a:srgbClr val="0070C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B2DA75-D724-9AC9-288A-ECC8694847B1}"/>
              </a:ext>
            </a:extLst>
          </p:cNvPr>
          <p:cNvSpPr/>
          <p:nvPr/>
        </p:nvSpPr>
        <p:spPr>
          <a:xfrm>
            <a:off x="8464163" y="3398497"/>
            <a:ext cx="453875" cy="401253"/>
          </a:xfrm>
          <a:custGeom>
            <a:avLst/>
            <a:gdLst>
              <a:gd name="csX0" fmla="*/ 0 w 453875"/>
              <a:gd name="csY0" fmla="*/ 0 h 401253"/>
              <a:gd name="csX1" fmla="*/ 453875 w 453875"/>
              <a:gd name="csY1" fmla="*/ 0 h 401253"/>
              <a:gd name="csX2" fmla="*/ 453875 w 453875"/>
              <a:gd name="csY2" fmla="*/ 401253 h 401253"/>
              <a:gd name="csX3" fmla="*/ 0 w 453875"/>
              <a:gd name="csY3" fmla="*/ 401253 h 401253"/>
              <a:gd name="csX4" fmla="*/ 0 w 453875"/>
              <a:gd name="csY4" fmla="*/ 0 h 401253"/>
            </a:gdLst>
            <a:ahLst/>
            <a:cxnLst>
              <a:cxn ang="0">
                <a:pos x="csX0" y="csY0"/>
              </a:cxn>
              <a:cxn ang="0">
                <a:pos x="csX1" y="csY1"/>
              </a:cxn>
              <a:cxn ang="0">
                <a:pos x="csX2" y="csY2"/>
              </a:cxn>
              <a:cxn ang="0">
                <a:pos x="csX3" y="csY3"/>
              </a:cxn>
              <a:cxn ang="0">
                <a:pos x="csX4" y="csY4"/>
              </a:cxn>
            </a:cxnLst>
            <a:rect l="l" t="t" r="r" b="b"/>
            <a:pathLst>
              <a:path w="453875" h="401253" fill="none" extrusionOk="0">
                <a:moveTo>
                  <a:pt x="0" y="0"/>
                </a:moveTo>
                <a:cubicBezTo>
                  <a:pt x="164430" y="-19692"/>
                  <a:pt x="334900" y="-32272"/>
                  <a:pt x="453875" y="0"/>
                </a:cubicBezTo>
                <a:cubicBezTo>
                  <a:pt x="462101" y="85819"/>
                  <a:pt x="454363" y="202185"/>
                  <a:pt x="453875" y="401253"/>
                </a:cubicBezTo>
                <a:cubicBezTo>
                  <a:pt x="237938" y="400580"/>
                  <a:pt x="112900" y="436985"/>
                  <a:pt x="0" y="401253"/>
                </a:cubicBezTo>
                <a:cubicBezTo>
                  <a:pt x="12079" y="204336"/>
                  <a:pt x="25826" y="74617"/>
                  <a:pt x="0" y="0"/>
                </a:cubicBezTo>
                <a:close/>
              </a:path>
              <a:path w="453875" h="401253" stroke="0" extrusionOk="0">
                <a:moveTo>
                  <a:pt x="0" y="0"/>
                </a:moveTo>
                <a:cubicBezTo>
                  <a:pt x="168494" y="-4313"/>
                  <a:pt x="277476" y="-28128"/>
                  <a:pt x="453875" y="0"/>
                </a:cubicBezTo>
                <a:cubicBezTo>
                  <a:pt x="465040" y="118892"/>
                  <a:pt x="419758" y="248178"/>
                  <a:pt x="453875" y="401253"/>
                </a:cubicBezTo>
                <a:cubicBezTo>
                  <a:pt x="277959" y="434538"/>
                  <a:pt x="199026" y="384805"/>
                  <a:pt x="0" y="401253"/>
                </a:cubicBezTo>
                <a:cubicBezTo>
                  <a:pt x="35169" y="212598"/>
                  <a:pt x="-13246" y="809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E75628-377E-4256-678E-EDCB457A6CD1}"/>
              </a:ext>
            </a:extLst>
          </p:cNvPr>
          <p:cNvSpPr/>
          <p:nvPr/>
        </p:nvSpPr>
        <p:spPr>
          <a:xfrm>
            <a:off x="8165505" y="3475371"/>
            <a:ext cx="402888" cy="375314"/>
          </a:xfrm>
          <a:custGeom>
            <a:avLst/>
            <a:gdLst>
              <a:gd name="csX0" fmla="*/ 0 w 402888"/>
              <a:gd name="csY0" fmla="*/ 0 h 375314"/>
              <a:gd name="csX1" fmla="*/ 402888 w 402888"/>
              <a:gd name="csY1" fmla="*/ 0 h 375314"/>
              <a:gd name="csX2" fmla="*/ 402888 w 402888"/>
              <a:gd name="csY2" fmla="*/ 375314 h 375314"/>
              <a:gd name="csX3" fmla="*/ 0 w 402888"/>
              <a:gd name="csY3" fmla="*/ 375314 h 375314"/>
              <a:gd name="csX4" fmla="*/ 0 w 402888"/>
              <a:gd name="csY4" fmla="*/ 0 h 375314"/>
            </a:gdLst>
            <a:ahLst/>
            <a:cxnLst>
              <a:cxn ang="0">
                <a:pos x="csX0" y="csY0"/>
              </a:cxn>
              <a:cxn ang="0">
                <a:pos x="csX1" y="csY1"/>
              </a:cxn>
              <a:cxn ang="0">
                <a:pos x="csX2" y="csY2"/>
              </a:cxn>
              <a:cxn ang="0">
                <a:pos x="csX3" y="csY3"/>
              </a:cxn>
              <a:cxn ang="0">
                <a:pos x="csX4" y="csY4"/>
              </a:cxn>
            </a:cxnLst>
            <a:rect l="l" t="t" r="r" b="b"/>
            <a:pathLst>
              <a:path w="402888" h="375314" fill="none" extrusionOk="0">
                <a:moveTo>
                  <a:pt x="0" y="0"/>
                </a:moveTo>
                <a:cubicBezTo>
                  <a:pt x="123487" y="-6414"/>
                  <a:pt x="211207" y="15569"/>
                  <a:pt x="402888" y="0"/>
                </a:cubicBezTo>
                <a:cubicBezTo>
                  <a:pt x="394536" y="157721"/>
                  <a:pt x="396815" y="231494"/>
                  <a:pt x="402888" y="375314"/>
                </a:cubicBezTo>
                <a:cubicBezTo>
                  <a:pt x="249189" y="370159"/>
                  <a:pt x="171367" y="364152"/>
                  <a:pt x="0" y="375314"/>
                </a:cubicBezTo>
                <a:cubicBezTo>
                  <a:pt x="16055" y="206554"/>
                  <a:pt x="6305" y="110757"/>
                  <a:pt x="0" y="0"/>
                </a:cubicBezTo>
                <a:close/>
              </a:path>
              <a:path w="402888" h="375314" stroke="0" extrusionOk="0">
                <a:moveTo>
                  <a:pt x="0" y="0"/>
                </a:moveTo>
                <a:cubicBezTo>
                  <a:pt x="159365" y="16387"/>
                  <a:pt x="235557" y="19120"/>
                  <a:pt x="402888" y="0"/>
                </a:cubicBezTo>
                <a:cubicBezTo>
                  <a:pt x="395972" y="87242"/>
                  <a:pt x="418461" y="234669"/>
                  <a:pt x="402888" y="375314"/>
                </a:cubicBezTo>
                <a:cubicBezTo>
                  <a:pt x="249265" y="371316"/>
                  <a:pt x="142119" y="378434"/>
                  <a:pt x="0" y="375314"/>
                </a:cubicBezTo>
                <a:cubicBezTo>
                  <a:pt x="-18752" y="226181"/>
                  <a:pt x="-12731" y="171451"/>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169216-16A6-CCDC-0705-8E15A865B436}"/>
              </a:ext>
            </a:extLst>
          </p:cNvPr>
          <p:cNvSpPr/>
          <p:nvPr/>
        </p:nvSpPr>
        <p:spPr>
          <a:xfrm>
            <a:off x="10096227" y="3930161"/>
            <a:ext cx="402888" cy="401253"/>
          </a:xfrm>
          <a:custGeom>
            <a:avLst/>
            <a:gdLst>
              <a:gd name="csX0" fmla="*/ 0 w 402888"/>
              <a:gd name="csY0" fmla="*/ 0 h 401253"/>
              <a:gd name="csX1" fmla="*/ 402888 w 402888"/>
              <a:gd name="csY1" fmla="*/ 0 h 401253"/>
              <a:gd name="csX2" fmla="*/ 402888 w 402888"/>
              <a:gd name="csY2" fmla="*/ 401253 h 401253"/>
              <a:gd name="csX3" fmla="*/ 0 w 402888"/>
              <a:gd name="csY3" fmla="*/ 401253 h 401253"/>
              <a:gd name="csX4" fmla="*/ 0 w 402888"/>
              <a:gd name="csY4" fmla="*/ 0 h 401253"/>
            </a:gdLst>
            <a:ahLst/>
            <a:cxnLst>
              <a:cxn ang="0">
                <a:pos x="csX0" y="csY0"/>
              </a:cxn>
              <a:cxn ang="0">
                <a:pos x="csX1" y="csY1"/>
              </a:cxn>
              <a:cxn ang="0">
                <a:pos x="csX2" y="csY2"/>
              </a:cxn>
              <a:cxn ang="0">
                <a:pos x="csX3" y="csY3"/>
              </a:cxn>
              <a:cxn ang="0">
                <a:pos x="csX4" y="csY4"/>
              </a:cxn>
            </a:cxnLst>
            <a:rect l="l" t="t" r="r" b="b"/>
            <a:pathLst>
              <a:path w="402888" h="401253" fill="none" extrusionOk="0">
                <a:moveTo>
                  <a:pt x="0" y="0"/>
                </a:moveTo>
                <a:cubicBezTo>
                  <a:pt x="146811" y="17131"/>
                  <a:pt x="297404" y="-16774"/>
                  <a:pt x="402888" y="0"/>
                </a:cubicBezTo>
                <a:cubicBezTo>
                  <a:pt x="417171" y="189324"/>
                  <a:pt x="390809" y="231022"/>
                  <a:pt x="402888" y="401253"/>
                </a:cubicBezTo>
                <a:cubicBezTo>
                  <a:pt x="289352" y="391454"/>
                  <a:pt x="150968" y="401826"/>
                  <a:pt x="0" y="401253"/>
                </a:cubicBezTo>
                <a:cubicBezTo>
                  <a:pt x="-4139" y="214390"/>
                  <a:pt x="6970" y="178173"/>
                  <a:pt x="0" y="0"/>
                </a:cubicBezTo>
                <a:close/>
              </a:path>
              <a:path w="402888" h="401253" stroke="0" extrusionOk="0">
                <a:moveTo>
                  <a:pt x="0" y="0"/>
                </a:moveTo>
                <a:cubicBezTo>
                  <a:pt x="169120" y="-6673"/>
                  <a:pt x="304543" y="-10508"/>
                  <a:pt x="402888" y="0"/>
                </a:cubicBezTo>
                <a:cubicBezTo>
                  <a:pt x="408896" y="82837"/>
                  <a:pt x="398703" y="312226"/>
                  <a:pt x="402888" y="401253"/>
                </a:cubicBezTo>
                <a:cubicBezTo>
                  <a:pt x="280941" y="385534"/>
                  <a:pt x="85554" y="395661"/>
                  <a:pt x="0" y="401253"/>
                </a:cubicBezTo>
                <a:cubicBezTo>
                  <a:pt x="-1157" y="223792"/>
                  <a:pt x="-13733" y="11722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15E591-BC37-7FA3-FC92-BE38387931C2}"/>
              </a:ext>
            </a:extLst>
          </p:cNvPr>
          <p:cNvSpPr/>
          <p:nvPr/>
        </p:nvSpPr>
        <p:spPr>
          <a:xfrm>
            <a:off x="9500844" y="4003247"/>
            <a:ext cx="544395" cy="530292"/>
          </a:xfrm>
          <a:custGeom>
            <a:avLst/>
            <a:gdLst>
              <a:gd name="csX0" fmla="*/ 0 w 544395"/>
              <a:gd name="csY0" fmla="*/ 0 h 530292"/>
              <a:gd name="csX1" fmla="*/ 544395 w 544395"/>
              <a:gd name="csY1" fmla="*/ 0 h 530292"/>
              <a:gd name="csX2" fmla="*/ 544395 w 544395"/>
              <a:gd name="csY2" fmla="*/ 530292 h 530292"/>
              <a:gd name="csX3" fmla="*/ 0 w 544395"/>
              <a:gd name="csY3" fmla="*/ 530292 h 530292"/>
              <a:gd name="csX4" fmla="*/ 0 w 544395"/>
              <a:gd name="csY4" fmla="*/ 0 h 530292"/>
            </a:gdLst>
            <a:ahLst/>
            <a:cxnLst>
              <a:cxn ang="0">
                <a:pos x="csX0" y="csY0"/>
              </a:cxn>
              <a:cxn ang="0">
                <a:pos x="csX1" y="csY1"/>
              </a:cxn>
              <a:cxn ang="0">
                <a:pos x="csX2" y="csY2"/>
              </a:cxn>
              <a:cxn ang="0">
                <a:pos x="csX3" y="csY3"/>
              </a:cxn>
              <a:cxn ang="0">
                <a:pos x="csX4" y="csY4"/>
              </a:cxn>
            </a:cxnLst>
            <a:rect l="l" t="t" r="r" b="b"/>
            <a:pathLst>
              <a:path w="544395" h="530292" fill="none" extrusionOk="0">
                <a:moveTo>
                  <a:pt x="0" y="0"/>
                </a:moveTo>
                <a:cubicBezTo>
                  <a:pt x="193849" y="-25301"/>
                  <a:pt x="482944" y="-24989"/>
                  <a:pt x="544395" y="0"/>
                </a:cubicBezTo>
                <a:cubicBezTo>
                  <a:pt x="561483" y="115961"/>
                  <a:pt x="565488" y="397696"/>
                  <a:pt x="544395" y="530292"/>
                </a:cubicBezTo>
                <a:cubicBezTo>
                  <a:pt x="418540" y="557651"/>
                  <a:pt x="174147" y="491525"/>
                  <a:pt x="0" y="530292"/>
                </a:cubicBezTo>
                <a:cubicBezTo>
                  <a:pt x="-35969" y="297747"/>
                  <a:pt x="40317" y="229148"/>
                  <a:pt x="0" y="0"/>
                </a:cubicBezTo>
                <a:close/>
              </a:path>
              <a:path w="544395" h="530292" stroke="0" extrusionOk="0">
                <a:moveTo>
                  <a:pt x="0" y="0"/>
                </a:moveTo>
                <a:cubicBezTo>
                  <a:pt x="223244" y="42223"/>
                  <a:pt x="391137" y="-5963"/>
                  <a:pt x="544395" y="0"/>
                </a:cubicBezTo>
                <a:cubicBezTo>
                  <a:pt x="588459" y="91585"/>
                  <a:pt x="543668" y="317988"/>
                  <a:pt x="544395" y="530292"/>
                </a:cubicBezTo>
                <a:cubicBezTo>
                  <a:pt x="388919" y="517076"/>
                  <a:pt x="151576" y="506084"/>
                  <a:pt x="0" y="530292"/>
                </a:cubicBezTo>
                <a:cubicBezTo>
                  <a:pt x="44777" y="304453"/>
                  <a:pt x="12929" y="113318"/>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CA144F-0784-8AF4-ECBF-7A3BC6C74ADA}"/>
              </a:ext>
            </a:extLst>
          </p:cNvPr>
          <p:cNvSpPr/>
          <p:nvPr/>
        </p:nvSpPr>
        <p:spPr>
          <a:xfrm>
            <a:off x="9813580" y="3774307"/>
            <a:ext cx="389209" cy="401253"/>
          </a:xfrm>
          <a:custGeom>
            <a:avLst/>
            <a:gdLst>
              <a:gd name="csX0" fmla="*/ 0 w 389209"/>
              <a:gd name="csY0" fmla="*/ 0 h 401253"/>
              <a:gd name="csX1" fmla="*/ 389209 w 389209"/>
              <a:gd name="csY1" fmla="*/ 0 h 401253"/>
              <a:gd name="csX2" fmla="*/ 389209 w 389209"/>
              <a:gd name="csY2" fmla="*/ 401253 h 401253"/>
              <a:gd name="csX3" fmla="*/ 0 w 389209"/>
              <a:gd name="csY3" fmla="*/ 401253 h 401253"/>
              <a:gd name="csX4" fmla="*/ 0 w 389209"/>
              <a:gd name="csY4" fmla="*/ 0 h 401253"/>
            </a:gdLst>
            <a:ahLst/>
            <a:cxnLst>
              <a:cxn ang="0">
                <a:pos x="csX0" y="csY0"/>
              </a:cxn>
              <a:cxn ang="0">
                <a:pos x="csX1" y="csY1"/>
              </a:cxn>
              <a:cxn ang="0">
                <a:pos x="csX2" y="csY2"/>
              </a:cxn>
              <a:cxn ang="0">
                <a:pos x="csX3" y="csY3"/>
              </a:cxn>
              <a:cxn ang="0">
                <a:pos x="csX4" y="csY4"/>
              </a:cxn>
            </a:cxnLst>
            <a:rect l="l" t="t" r="r" b="b"/>
            <a:pathLst>
              <a:path w="389209" h="401253" fill="none" extrusionOk="0">
                <a:moveTo>
                  <a:pt x="0" y="0"/>
                </a:moveTo>
                <a:cubicBezTo>
                  <a:pt x="172875" y="-35505"/>
                  <a:pt x="248443" y="20083"/>
                  <a:pt x="389209" y="0"/>
                </a:cubicBezTo>
                <a:cubicBezTo>
                  <a:pt x="391454" y="189324"/>
                  <a:pt x="365092" y="231022"/>
                  <a:pt x="389209" y="401253"/>
                </a:cubicBezTo>
                <a:cubicBezTo>
                  <a:pt x="305334" y="440043"/>
                  <a:pt x="152100" y="400997"/>
                  <a:pt x="0" y="401253"/>
                </a:cubicBezTo>
                <a:cubicBezTo>
                  <a:pt x="-40252" y="214390"/>
                  <a:pt x="27033" y="178173"/>
                  <a:pt x="0" y="0"/>
                </a:cubicBezTo>
                <a:close/>
              </a:path>
              <a:path w="389209" h="401253" stroke="0" extrusionOk="0">
                <a:moveTo>
                  <a:pt x="0" y="0"/>
                </a:moveTo>
                <a:cubicBezTo>
                  <a:pt x="128752" y="-25332"/>
                  <a:pt x="258198" y="46536"/>
                  <a:pt x="389209" y="0"/>
                </a:cubicBezTo>
                <a:cubicBezTo>
                  <a:pt x="391205" y="82837"/>
                  <a:pt x="389037" y="312226"/>
                  <a:pt x="389209" y="401253"/>
                </a:cubicBezTo>
                <a:cubicBezTo>
                  <a:pt x="247859" y="409185"/>
                  <a:pt x="89926" y="381193"/>
                  <a:pt x="0" y="401253"/>
                </a:cubicBezTo>
                <a:cubicBezTo>
                  <a:pt x="-29245" y="223792"/>
                  <a:pt x="30405" y="11722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descr="A blue cabinet with glass doors&#10;&#10;AI-generated content may be incorrect.">
            <a:extLst>
              <a:ext uri="{FF2B5EF4-FFF2-40B4-BE49-F238E27FC236}">
                <a16:creationId xmlns:a16="http://schemas.microsoft.com/office/drawing/2014/main" id="{E366A48B-654E-1DF3-BD68-01578A8CCE23}"/>
              </a:ext>
            </a:extLst>
          </p:cNvPr>
          <p:cNvPicPr>
            <a:picLocks noChangeAspect="1"/>
          </p:cNvPicPr>
          <p:nvPr/>
        </p:nvPicPr>
        <p:blipFill>
          <a:blip r:embed="rId3"/>
          <a:stretch>
            <a:fillRect/>
          </a:stretch>
        </p:blipFill>
        <p:spPr>
          <a:xfrm>
            <a:off x="1571669" y="1013483"/>
            <a:ext cx="4845779" cy="3230519"/>
          </a:xfrm>
          <a:prstGeom prst="rect">
            <a:avLst/>
          </a:prstGeom>
        </p:spPr>
      </p:pic>
    </p:spTree>
    <p:extLst>
      <p:ext uri="{BB962C8B-B14F-4D97-AF65-F5344CB8AC3E}">
        <p14:creationId xmlns:p14="http://schemas.microsoft.com/office/powerpoint/2010/main" val="402601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10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10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1000"/>
                                        <p:tgtEl>
                                          <p:spTgt spid="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10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1000"/>
                                        <p:tgtEl>
                                          <p:spTgt spid="1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1000"/>
                                        <p:tgtEl>
                                          <p:spTgt spid="9"/>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1000"/>
                                        <p:tgtEl>
                                          <p:spTgt spid="18"/>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1000"/>
                                        <p:tgtEl>
                                          <p:spTgt spid="19"/>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dissolve">
                                      <p:cBhvr>
                                        <p:cTn id="54" dur="10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dissolve">
                                      <p:cBhvr>
                                        <p:cTn id="59" dur="1000"/>
                                        <p:tgtEl>
                                          <p:spTgt spid="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dissolve">
                                      <p:cBhvr>
                                        <p:cTn id="62" dur="1000"/>
                                        <p:tgtEl>
                                          <p:spTgt spid="12"/>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1000"/>
                                        <p:tgtEl>
                                          <p:spTgt spid="1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10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dissolv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animBg="1"/>
      <p:bldP spid="2" grpId="0" animBg="1"/>
      <p:bldP spid="3" grpId="0" animBg="1"/>
      <p:bldP spid="4" grpId="0" animBg="1"/>
      <p:bldP spid="5" grpId="0" animBg="1"/>
      <p:bldP spid="6" grpId="0" animBg="1"/>
      <p:bldP spid="7"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9C14EC-A56D-9A6B-D417-547428A22B98}"/>
            </a:ext>
          </a:extLst>
        </p:cNvPr>
        <p:cNvGrpSpPr/>
        <p:nvPr/>
      </p:nvGrpSpPr>
      <p:grpSpPr>
        <a:xfrm>
          <a:off x="0" y="0"/>
          <a:ext cx="0" cy="0"/>
          <a:chOff x="0" y="0"/>
          <a:chExt cx="0" cy="0"/>
        </a:xfrm>
      </p:grpSpPr>
      <p:pic>
        <p:nvPicPr>
          <p:cNvPr id="10" name="Picture 9" descr="A white text on a white background&#10;&#10;AI-generated content may be incorrect.">
            <a:extLst>
              <a:ext uri="{FF2B5EF4-FFF2-40B4-BE49-F238E27FC236}">
                <a16:creationId xmlns:a16="http://schemas.microsoft.com/office/drawing/2014/main" id="{BAFBB750-60AB-AFA5-9F18-8187294D07E6}"/>
              </a:ext>
            </a:extLst>
          </p:cNvPr>
          <p:cNvPicPr>
            <a:picLocks noChangeAspect="1"/>
          </p:cNvPicPr>
          <p:nvPr/>
        </p:nvPicPr>
        <p:blipFill>
          <a:blip r:embed="rId2"/>
          <a:stretch>
            <a:fillRect/>
          </a:stretch>
        </p:blipFill>
        <p:spPr>
          <a:xfrm>
            <a:off x="4044950" y="1282700"/>
            <a:ext cx="4203700" cy="4292600"/>
          </a:xfrm>
          <a:prstGeom prst="rect">
            <a:avLst/>
          </a:prstGeom>
        </p:spPr>
      </p:pic>
      <p:pic>
        <p:nvPicPr>
          <p:cNvPr id="12" name="Picture 11" descr="A screen shot of a text&#10;&#10;AI-generated content may be incorrect.">
            <a:extLst>
              <a:ext uri="{FF2B5EF4-FFF2-40B4-BE49-F238E27FC236}">
                <a16:creationId xmlns:a16="http://schemas.microsoft.com/office/drawing/2014/main" id="{53F30061-D778-59A8-76C4-8322E18E9EEA}"/>
              </a:ext>
            </a:extLst>
          </p:cNvPr>
          <p:cNvPicPr>
            <a:picLocks noChangeAspect="1"/>
          </p:cNvPicPr>
          <p:nvPr/>
        </p:nvPicPr>
        <p:blipFill>
          <a:blip r:embed="rId3"/>
          <a:stretch>
            <a:fillRect/>
          </a:stretch>
        </p:blipFill>
        <p:spPr>
          <a:xfrm>
            <a:off x="4076480" y="1246790"/>
            <a:ext cx="4229100" cy="4343400"/>
          </a:xfrm>
          <a:prstGeom prst="rect">
            <a:avLst/>
          </a:prstGeom>
        </p:spPr>
      </p:pic>
    </p:spTree>
    <p:extLst>
      <p:ext uri="{BB962C8B-B14F-4D97-AF65-F5344CB8AC3E}">
        <p14:creationId xmlns:p14="http://schemas.microsoft.com/office/powerpoint/2010/main" val="15597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B44056-506F-7508-D2D5-5688B1817A2B}"/>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does not come with all the knowledge it needs to do the job</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75220BF8-7FF7-6AF0-2E12-CD7F130FB973}"/>
              </a:ext>
            </a:extLst>
          </p:cNvPr>
          <p:cNvSpPr txBox="1"/>
          <p:nvPr/>
        </p:nvSpPr>
        <p:spPr>
          <a:xfrm>
            <a:off x="977462" y="213652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Give it the knowledge with the task</a:t>
            </a:r>
            <a:endParaRPr lang="en-US" sz="2800" b="1">
              <a:solidFill>
                <a:srgbClr val="1B4A00"/>
              </a:solidFill>
              <a:latin typeface="Ink Free" panose="03080402000500000000" pitchFamily="66" charset="0"/>
            </a:endParaRPr>
          </a:p>
        </p:txBody>
      </p:sp>
      <p:sp>
        <p:nvSpPr>
          <p:cNvPr id="7" name="TextBox 6">
            <a:extLst>
              <a:ext uri="{FF2B5EF4-FFF2-40B4-BE49-F238E27FC236}">
                <a16:creationId xmlns:a16="http://schemas.microsoft.com/office/drawing/2014/main" id="{F0F3BC09-11A3-5B04-94FC-9D83732180AF}"/>
              </a:ext>
            </a:extLst>
          </p:cNvPr>
          <p:cNvSpPr txBox="1"/>
          <p:nvPr/>
        </p:nvSpPr>
        <p:spPr>
          <a:xfrm>
            <a:off x="977462" y="442719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Save knowledge into files</a:t>
            </a:r>
            <a:endParaRPr lang="en-US" sz="2800" b="1">
              <a:solidFill>
                <a:srgbClr val="1B4A00"/>
              </a:solidFill>
              <a:latin typeface="Ink Free" panose="03080402000500000000" pitchFamily="66" charset="0"/>
            </a:endParaRPr>
          </a:p>
        </p:txBody>
      </p:sp>
      <p:sp>
        <p:nvSpPr>
          <p:cNvPr id="8" name="TextBox 7">
            <a:extLst>
              <a:ext uri="{FF2B5EF4-FFF2-40B4-BE49-F238E27FC236}">
                <a16:creationId xmlns:a16="http://schemas.microsoft.com/office/drawing/2014/main" id="{D6738FE5-D5D2-7175-5617-B893753B50B2}"/>
              </a:ext>
            </a:extLst>
          </p:cNvPr>
          <p:cNvSpPr txBox="1"/>
          <p:nvPr/>
        </p:nvSpPr>
        <p:spPr>
          <a:xfrm>
            <a:off x="977462" y="4950410"/>
            <a:ext cx="6653049"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Start assembling your knowledge library</a:t>
            </a:r>
            <a:endParaRPr lang="en-US" sz="2800" b="1">
              <a:solidFill>
                <a:srgbClr val="1B4A00"/>
              </a:solidFill>
              <a:latin typeface="Ink Free" panose="03080402000500000000" pitchFamily="66" charset="0"/>
            </a:endParaRPr>
          </a:p>
        </p:txBody>
      </p:sp>
      <p:sp>
        <p:nvSpPr>
          <p:cNvPr id="9" name="TextBox 8">
            <a:extLst>
              <a:ext uri="{FF2B5EF4-FFF2-40B4-BE49-F238E27FC236}">
                <a16:creationId xmlns:a16="http://schemas.microsoft.com/office/drawing/2014/main" id="{0FA7C4E7-75B2-825A-9E7D-7F370AC0F6A2}"/>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10" name="TextBox 9">
            <a:extLst>
              <a:ext uri="{FF2B5EF4-FFF2-40B4-BE49-F238E27FC236}">
                <a16:creationId xmlns:a16="http://schemas.microsoft.com/office/drawing/2014/main" id="{994356BA-80E4-8823-5386-54B5EE9A3025}"/>
              </a:ext>
            </a:extLst>
          </p:cNvPr>
          <p:cNvSpPr txBox="1"/>
          <p:nvPr/>
        </p:nvSpPr>
        <p:spPr>
          <a:xfrm>
            <a:off x="977462" y="3020245"/>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output degrades as conversation progresses</a:t>
            </a:r>
          </a:p>
        </p:txBody>
      </p:sp>
      <p:sp>
        <p:nvSpPr>
          <p:cNvPr id="11" name="TextBox 10">
            <a:extLst>
              <a:ext uri="{FF2B5EF4-FFF2-40B4-BE49-F238E27FC236}">
                <a16:creationId xmlns:a16="http://schemas.microsoft.com/office/drawing/2014/main" id="{E3466C19-BE76-1DFB-0D12-585C7D934899}"/>
              </a:ext>
            </a:extLst>
          </p:cNvPr>
          <p:cNvSpPr txBox="1"/>
          <p:nvPr/>
        </p:nvSpPr>
        <p:spPr>
          <a:xfrm>
            <a:off x="977462" y="3543465"/>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We have to start over</a:t>
            </a:r>
            <a:endParaRPr lang="en-US" sz="2800" b="1">
              <a:solidFill>
                <a:srgbClr val="700001"/>
              </a:solidFill>
              <a:latin typeface="Ink Free" panose="03080402000500000000" pitchFamily="66" charset="0"/>
            </a:endParaRPr>
          </a:p>
        </p:txBody>
      </p:sp>
      <p:pic>
        <p:nvPicPr>
          <p:cNvPr id="13" name="Picture 12" descr="A black text on a white background&#10;&#10;AI-generated content may be incorrect.">
            <a:extLst>
              <a:ext uri="{FF2B5EF4-FFF2-40B4-BE49-F238E27FC236}">
                <a16:creationId xmlns:a16="http://schemas.microsoft.com/office/drawing/2014/main" id="{43C7C712-DB77-0AD9-8E92-ACFD634AD94F}"/>
              </a:ext>
            </a:extLst>
          </p:cNvPr>
          <p:cNvPicPr>
            <a:picLocks noChangeAspect="1"/>
          </p:cNvPicPr>
          <p:nvPr/>
        </p:nvPicPr>
        <p:blipFill>
          <a:blip r:embed="rId2"/>
          <a:stretch>
            <a:fillRect/>
          </a:stretch>
        </p:blipFill>
        <p:spPr>
          <a:xfrm>
            <a:off x="9133490" y="129580"/>
            <a:ext cx="2889688" cy="485530"/>
          </a:xfrm>
          <a:prstGeom prst="rect">
            <a:avLst/>
          </a:prstGeom>
        </p:spPr>
      </p:pic>
    </p:spTree>
    <p:extLst>
      <p:ext uri="{BB962C8B-B14F-4D97-AF65-F5344CB8AC3E}">
        <p14:creationId xmlns:p14="http://schemas.microsoft.com/office/powerpoint/2010/main" val="422368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10" grpId="0"/>
      <p:bldP spid="11"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906C32-ED30-1900-C93B-A614905B18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F9E0F-A14F-B20B-A3CE-FAF7FE0FF02B}"/>
              </a:ext>
            </a:extLst>
          </p:cNvPr>
          <p:cNvSpPr txBox="1"/>
          <p:nvPr/>
        </p:nvSpPr>
        <p:spPr>
          <a:xfrm>
            <a:off x="5009003" y="3044279"/>
            <a:ext cx="2173993" cy="769441"/>
          </a:xfrm>
          <a:prstGeom prst="rect">
            <a:avLst/>
          </a:prstGeom>
          <a:noFill/>
        </p:spPr>
        <p:txBody>
          <a:bodyPr wrap="none" rtlCol="0">
            <a:spAutoFit/>
          </a:bodyPr>
          <a:lstStyle/>
          <a:p>
            <a:r>
              <a:rPr lang="en-US" sz="4400">
                <a:latin typeface="Ink Free" panose="03080402000500000000" pitchFamily="66" charset="0"/>
              </a:rPr>
              <a:t>2. Focus</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41EDCE99-1C73-61A2-8075-473B6085E87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71E24D9-DBAB-4C4A-7B87-75859B2A5D3E}"/>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626703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diagram&#10;&#10;AI-generated content may be incorrect.">
            <a:extLst>
              <a:ext uri="{FF2B5EF4-FFF2-40B4-BE49-F238E27FC236}">
                <a16:creationId xmlns:a16="http://schemas.microsoft.com/office/drawing/2014/main" id="{B1727806-D718-33A7-A44A-D17A6E5C5BC3}"/>
              </a:ext>
            </a:extLst>
          </p:cNvPr>
          <p:cNvPicPr>
            <a:picLocks noChangeAspect="1"/>
          </p:cNvPicPr>
          <p:nvPr/>
        </p:nvPicPr>
        <p:blipFill>
          <a:blip r:embed="rId2"/>
          <a:stretch>
            <a:fillRect/>
          </a:stretch>
        </p:blipFill>
        <p:spPr>
          <a:xfrm>
            <a:off x="4729655" y="2390486"/>
            <a:ext cx="3009900" cy="169545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028008"/>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7" y="210772"/>
            <a:ext cx="7159321"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3177725"/>
            <a:ext cx="300082" cy="369332"/>
          </a:xfrm>
          <a:prstGeom prst="rect">
            <a:avLst/>
          </a:prstGeom>
          <a:noFill/>
        </p:spPr>
        <p:txBody>
          <a:bodyPr wrap="none" rtlCol="0">
            <a:spAutoFit/>
          </a:bodyPr>
          <a:lstStyle/>
          <a:p>
            <a:r>
              <a:rPr lang="en-US"/>
              <a:t>&gt;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3620509"/>
            <a:ext cx="1284647" cy="369332"/>
          </a:xfrm>
          <a:prstGeom prst="rect">
            <a:avLst/>
          </a:prstGeom>
          <a:noFill/>
        </p:spPr>
        <p:txBody>
          <a:bodyPr wrap="none" rtlCol="0">
            <a:spAutoFit/>
          </a:bodyPr>
          <a:lstStyle/>
          <a:p>
            <a:r>
              <a:rPr lang="en-US"/>
              <a:t>committed!</a:t>
            </a:r>
          </a:p>
        </p:txBody>
      </p:sp>
      <p:sp>
        <p:nvSpPr>
          <p:cNvPr id="5" name="TextBox 4">
            <a:extLst>
              <a:ext uri="{FF2B5EF4-FFF2-40B4-BE49-F238E27FC236}">
                <a16:creationId xmlns:a16="http://schemas.microsoft.com/office/drawing/2014/main" id="{AC93B2BB-E69A-F0D4-E3E9-B9C0584B797C}"/>
              </a:ext>
            </a:extLst>
          </p:cNvPr>
          <p:cNvSpPr txBox="1"/>
          <p:nvPr/>
        </p:nvSpPr>
        <p:spPr>
          <a:xfrm>
            <a:off x="1028237" y="3177725"/>
            <a:ext cx="968729" cy="369332"/>
          </a:xfrm>
          <a:prstGeom prst="rect">
            <a:avLst/>
          </a:prstGeom>
          <a:noFill/>
        </p:spPr>
        <p:txBody>
          <a:bodyPr wrap="square">
            <a:spAutoFit/>
          </a:bodyPr>
          <a:lstStyle/>
          <a:p>
            <a:r>
              <a:rPr lang="en-US"/>
              <a:t>commit</a:t>
            </a:r>
          </a:p>
        </p:txBody>
      </p:sp>
      <p:sp>
        <p:nvSpPr>
          <p:cNvPr id="9" name="TextBox 8">
            <a:extLst>
              <a:ext uri="{FF2B5EF4-FFF2-40B4-BE49-F238E27FC236}">
                <a16:creationId xmlns:a16="http://schemas.microsoft.com/office/drawing/2014/main" id="{84A7338D-DACC-8268-D530-985A9B1B6145}"/>
              </a:ext>
            </a:extLst>
          </p:cNvPr>
          <p:cNvSpPr txBox="1"/>
          <p:nvPr/>
        </p:nvSpPr>
        <p:spPr>
          <a:xfrm>
            <a:off x="848498" y="1564466"/>
            <a:ext cx="300082" cy="369332"/>
          </a:xfrm>
          <a:prstGeom prst="rect">
            <a:avLst/>
          </a:prstGeom>
          <a:noFill/>
        </p:spPr>
        <p:txBody>
          <a:bodyPr wrap="none" rtlCol="0">
            <a:spAutoFit/>
          </a:bodyPr>
          <a:lstStyle/>
          <a:p>
            <a:r>
              <a:rPr lang="en-US"/>
              <a:t>&gt;</a:t>
            </a:r>
          </a:p>
        </p:txBody>
      </p:sp>
      <p:sp>
        <p:nvSpPr>
          <p:cNvPr id="11" name="TextBox 10">
            <a:extLst>
              <a:ext uri="{FF2B5EF4-FFF2-40B4-BE49-F238E27FC236}">
                <a16:creationId xmlns:a16="http://schemas.microsoft.com/office/drawing/2014/main" id="{5E1FF06B-79F0-A362-6575-F67AF8C3E552}"/>
              </a:ext>
            </a:extLst>
          </p:cNvPr>
          <p:cNvSpPr txBox="1"/>
          <p:nvPr/>
        </p:nvSpPr>
        <p:spPr>
          <a:xfrm>
            <a:off x="1028237" y="1564466"/>
            <a:ext cx="1630880" cy="369332"/>
          </a:xfrm>
          <a:prstGeom prst="rect">
            <a:avLst/>
          </a:prstGeom>
          <a:noFill/>
        </p:spPr>
        <p:txBody>
          <a:bodyPr wrap="square">
            <a:spAutoFit/>
          </a:bodyPr>
          <a:lstStyle/>
          <a:p>
            <a:r>
              <a:rPr lang="en-US"/>
              <a:t>do this task: ...</a:t>
            </a:r>
          </a:p>
        </p:txBody>
      </p:sp>
      <p:sp>
        <p:nvSpPr>
          <p:cNvPr id="15" name="TextBox 14">
            <a:extLst>
              <a:ext uri="{FF2B5EF4-FFF2-40B4-BE49-F238E27FC236}">
                <a16:creationId xmlns:a16="http://schemas.microsoft.com/office/drawing/2014/main" id="{943C68E2-6B1E-334C-A966-ADCF6E046271}"/>
              </a:ext>
            </a:extLst>
          </p:cNvPr>
          <p:cNvSpPr txBox="1"/>
          <p:nvPr/>
        </p:nvSpPr>
        <p:spPr>
          <a:xfrm>
            <a:off x="1028237" y="2002748"/>
            <a:ext cx="357790" cy="369332"/>
          </a:xfrm>
          <a:prstGeom prst="rect">
            <a:avLst/>
          </a:prstGeom>
          <a:noFill/>
        </p:spPr>
        <p:txBody>
          <a:bodyPr wrap="none" rtlCol="0">
            <a:spAutoFit/>
          </a:bodyPr>
          <a:lstStyle/>
          <a:p>
            <a:r>
              <a:rPr lang="en-US"/>
              <a:t>...</a:t>
            </a:r>
          </a:p>
        </p:txBody>
      </p:sp>
      <p:sp>
        <p:nvSpPr>
          <p:cNvPr id="19" name="TextBox 18">
            <a:extLst>
              <a:ext uri="{FF2B5EF4-FFF2-40B4-BE49-F238E27FC236}">
                <a16:creationId xmlns:a16="http://schemas.microsoft.com/office/drawing/2014/main" id="{94FADF49-A0F0-36E0-8C81-4FB075CD0044}"/>
              </a:ext>
            </a:extLst>
          </p:cNvPr>
          <p:cNvSpPr txBox="1"/>
          <p:nvPr/>
        </p:nvSpPr>
        <p:spPr>
          <a:xfrm>
            <a:off x="998539" y="2482258"/>
            <a:ext cx="740908" cy="369332"/>
          </a:xfrm>
          <a:prstGeom prst="rect">
            <a:avLst/>
          </a:prstGeom>
          <a:noFill/>
        </p:spPr>
        <p:txBody>
          <a:bodyPr wrap="none" rtlCol="0">
            <a:spAutoFit/>
          </a:bodyPr>
          <a:lstStyle/>
          <a:p>
            <a:r>
              <a:rPr lang="en-US"/>
              <a:t>done!</a:t>
            </a:r>
          </a:p>
        </p:txBody>
      </p:sp>
      <p:sp>
        <p:nvSpPr>
          <p:cNvPr id="20" name="TextBox 19">
            <a:extLst>
              <a:ext uri="{FF2B5EF4-FFF2-40B4-BE49-F238E27FC236}">
                <a16:creationId xmlns:a16="http://schemas.microsoft.com/office/drawing/2014/main" id="{8C25A9FC-53CE-74C6-8D7B-2286E8FA4141}"/>
              </a:ext>
            </a:extLst>
          </p:cNvPr>
          <p:cNvSpPr txBox="1"/>
          <p:nvPr/>
        </p:nvSpPr>
        <p:spPr>
          <a:xfrm>
            <a:off x="8639630" y="1134032"/>
            <a:ext cx="1158074" cy="369332"/>
          </a:xfrm>
          <a:prstGeom prst="rect">
            <a:avLst/>
          </a:prstGeom>
          <a:noFill/>
        </p:spPr>
        <p:txBody>
          <a:bodyPr wrap="none" rtlCol="0">
            <a:spAutoFit/>
          </a:bodyPr>
          <a:lstStyle/>
          <a:p>
            <a:r>
              <a:rPr lang="en-US" b="1"/>
              <a:t>Generalist</a:t>
            </a:r>
          </a:p>
        </p:txBody>
      </p:sp>
      <p:pic>
        <p:nvPicPr>
          <p:cNvPr id="21" name="Picture 4">
            <a:extLst>
              <a:ext uri="{FF2B5EF4-FFF2-40B4-BE49-F238E27FC236}">
                <a16:creationId xmlns:a16="http://schemas.microsoft.com/office/drawing/2014/main" id="{A8CA4A5B-F551-2938-F1C7-231B5454D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458" y="1646126"/>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2D91D48-3385-B949-201F-66E152B2B6AC}"/>
              </a:ext>
            </a:extLst>
          </p:cNvPr>
          <p:cNvSpPr/>
          <p:nvPr/>
        </p:nvSpPr>
        <p:spPr>
          <a:xfrm>
            <a:off x="9338321" y="1849572"/>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5165A1-9DE1-8803-F4CA-5B1910A59A2D}"/>
              </a:ext>
            </a:extLst>
          </p:cNvPr>
          <p:cNvSpPr/>
          <p:nvPr/>
        </p:nvSpPr>
        <p:spPr>
          <a:xfrm>
            <a:off x="7192191" y="1849217"/>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8625C9-B436-8468-7788-39E0475198E7}"/>
              </a:ext>
            </a:extLst>
          </p:cNvPr>
          <p:cNvSpPr/>
          <p:nvPr/>
        </p:nvSpPr>
        <p:spPr>
          <a:xfrm>
            <a:off x="8996294" y="2127214"/>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297A33-A499-6F1F-D9AA-CF752D5C6C8B}"/>
              </a:ext>
            </a:extLst>
          </p:cNvPr>
          <p:cNvSpPr/>
          <p:nvPr/>
        </p:nvSpPr>
        <p:spPr>
          <a:xfrm>
            <a:off x="8049427" y="1845646"/>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755509-8447-6613-9012-8826E56F5103}"/>
              </a:ext>
            </a:extLst>
          </p:cNvPr>
          <p:cNvSpPr/>
          <p:nvPr/>
        </p:nvSpPr>
        <p:spPr>
          <a:xfrm>
            <a:off x="9559279" y="2408688"/>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C7CA66-52C2-3779-5A98-D8A649E17EC7}"/>
              </a:ext>
            </a:extLst>
          </p:cNvPr>
          <p:cNvSpPr/>
          <p:nvPr/>
        </p:nvSpPr>
        <p:spPr>
          <a:xfrm>
            <a:off x="7191352" y="2409891"/>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FB4E45-3AA2-CCEA-BA24-8AD970E518D4}"/>
              </a:ext>
            </a:extLst>
          </p:cNvPr>
          <p:cNvSpPr/>
          <p:nvPr/>
        </p:nvSpPr>
        <p:spPr>
          <a:xfrm>
            <a:off x="7192191" y="2127214"/>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F9DA3FB-7732-26BD-DF09-A8027223F58B}"/>
              </a:ext>
            </a:extLst>
          </p:cNvPr>
          <p:cNvSpPr/>
          <p:nvPr/>
        </p:nvSpPr>
        <p:spPr>
          <a:xfrm>
            <a:off x="8830123" y="1845647"/>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30" name="TextBox 29">
            <a:extLst>
              <a:ext uri="{FF2B5EF4-FFF2-40B4-BE49-F238E27FC236}">
                <a16:creationId xmlns:a16="http://schemas.microsoft.com/office/drawing/2014/main" id="{0AD8A0B7-1BF5-7AF3-87E8-625123145FBB}"/>
              </a:ext>
            </a:extLst>
          </p:cNvPr>
          <p:cNvSpPr txBox="1"/>
          <p:nvPr/>
        </p:nvSpPr>
        <p:spPr>
          <a:xfrm>
            <a:off x="7126279" y="1027325"/>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31" name="Straight Arrow Connector 30">
            <a:extLst>
              <a:ext uri="{FF2B5EF4-FFF2-40B4-BE49-F238E27FC236}">
                <a16:creationId xmlns:a16="http://schemas.microsoft.com/office/drawing/2014/main" id="{00EB020E-D581-D7C8-101C-D9E9EB669621}"/>
              </a:ext>
            </a:extLst>
          </p:cNvPr>
          <p:cNvCxnSpPr/>
          <p:nvPr/>
        </p:nvCxnSpPr>
        <p:spPr>
          <a:xfrm>
            <a:off x="7681050" y="1314053"/>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44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dissolve">
                                      <p:cBhvr>
                                        <p:cTn id="53" dur="500"/>
                                        <p:tgtEl>
                                          <p:spTgt spid="2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dissolve">
                                      <p:cBhvr>
                                        <p:cTn id="56" dur="500"/>
                                        <p:tgtEl>
                                          <p:spTgt spid="2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dissolve">
                                      <p:cBhvr>
                                        <p:cTn id="59" dur="500"/>
                                        <p:tgtEl>
                                          <p:spTgt spid="2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dissolve">
                                      <p:cBhvr>
                                        <p:cTn id="62" dur="500"/>
                                        <p:tgtEl>
                                          <p:spTgt spid="2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dissolve">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dissolv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dissolve">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9" grpId="0"/>
      <p:bldP spid="20" grpId="0"/>
      <p:bldP spid="22" grpId="0" animBg="1"/>
      <p:bldP spid="23" grpId="0" animBg="1"/>
      <p:bldP spid="24" grpId="0" animBg="1"/>
      <p:bldP spid="25" grpId="0" animBg="1"/>
      <p:bldP spid="26" grpId="0" animBg="1"/>
      <p:bldP spid="27" grpId="0" animBg="1"/>
      <p:bldP spid="28" grpId="0" animBg="1"/>
      <p:bldP spid="29" grpId="0" animBg="1"/>
      <p:bldP spid="30"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7" y="210772"/>
            <a:ext cx="8946079" cy="769441"/>
          </a:xfrm>
          <a:prstGeom prst="rect">
            <a:avLst/>
          </a:prstGeom>
          <a:noFill/>
        </p:spPr>
        <p:txBody>
          <a:bodyPr wrap="square" rtlCol="0">
            <a:spAutoFit/>
          </a:bodyPr>
          <a:lstStyle/>
          <a:p>
            <a:r>
              <a:rPr lang="en-US" sz="4400"/>
              <a:t>Claude Code – dedicated committer</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
        <p:nvSpPr>
          <p:cNvPr id="3" name="TextBox 2">
            <a:extLst>
              <a:ext uri="{FF2B5EF4-FFF2-40B4-BE49-F238E27FC236}">
                <a16:creationId xmlns:a16="http://schemas.microsoft.com/office/drawing/2014/main" id="{3FCBC2B6-5CF3-BA73-B053-F05D9015A320}"/>
              </a:ext>
            </a:extLst>
          </p:cNvPr>
          <p:cNvSpPr txBox="1"/>
          <p:nvPr/>
        </p:nvSpPr>
        <p:spPr>
          <a:xfrm>
            <a:off x="7924653" y="3917778"/>
            <a:ext cx="1301575" cy="369332"/>
          </a:xfrm>
          <a:prstGeom prst="rect">
            <a:avLst/>
          </a:prstGeom>
          <a:noFill/>
        </p:spPr>
        <p:txBody>
          <a:bodyPr wrap="none" rtlCol="0">
            <a:spAutoFit/>
          </a:bodyPr>
          <a:lstStyle/>
          <a:p>
            <a:r>
              <a:rPr lang="en-US"/>
              <a:t>CLAUDE.md</a:t>
            </a:r>
          </a:p>
        </p:txBody>
      </p:sp>
      <p:sp>
        <p:nvSpPr>
          <p:cNvPr id="7" name="Rectangle 6">
            <a:extLst>
              <a:ext uri="{FF2B5EF4-FFF2-40B4-BE49-F238E27FC236}">
                <a16:creationId xmlns:a16="http://schemas.microsoft.com/office/drawing/2014/main" id="{D7A09E23-D137-81A1-D10F-D4BAF5F23628}"/>
              </a:ext>
            </a:extLst>
          </p:cNvPr>
          <p:cNvSpPr/>
          <p:nvPr/>
        </p:nvSpPr>
        <p:spPr>
          <a:xfrm>
            <a:off x="7434207" y="3925067"/>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F968656-C586-650E-139D-D1C2DC3AE02F}"/>
              </a:ext>
            </a:extLst>
          </p:cNvPr>
          <p:cNvCxnSpPr>
            <a:cxnSpLocks/>
          </p:cNvCxnSpPr>
          <p:nvPr/>
        </p:nvCxnSpPr>
        <p:spPr>
          <a:xfrm>
            <a:off x="4861704" y="4088524"/>
            <a:ext cx="2306351"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8B2F6E-9592-4FE4-873D-F2DB687070EC}"/>
              </a:ext>
            </a:extLst>
          </p:cNvPr>
          <p:cNvCxnSpPr>
            <a:cxnSpLocks/>
          </p:cNvCxnSpPr>
          <p:nvPr/>
        </p:nvCxnSpPr>
        <p:spPr>
          <a:xfrm>
            <a:off x="8564930" y="2832211"/>
            <a:ext cx="0" cy="9555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hyphens for consistency?</a:t>
            </a:r>
          </a:p>
        </p:txBody>
      </p:sp>
    </p:spTree>
    <p:extLst>
      <p:ext uri="{BB962C8B-B14F-4D97-AF65-F5344CB8AC3E}">
        <p14:creationId xmlns:p14="http://schemas.microsoft.com/office/powerpoint/2010/main" val="29863185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829C32-8696-2B3F-E2B4-7EE5D59CCCF5}"/>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9B897E2D-A6DF-B6AA-C254-D543F74BA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FC83D45-EFE9-8CA3-3C8A-19136C6462A3}"/>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6D97F133-9CCF-C4FA-8BEF-D2917E9BA734}"/>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3D8D1825-8FEA-7D78-6E14-C33AC6BE8B6E}"/>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339D94EF-7E17-826F-E994-44D95A205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D3C155C5-7505-CCFC-16BC-87A522AE6B70}"/>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801C69A-171C-0675-DB71-81B29C0B33ED}"/>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D5D4ED6-BEC4-1ECF-D4C0-5483CAAF9D1E}"/>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C48D346-B8EE-4183-99B0-8024AB30373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A5821EA-E5CD-0F41-495C-22B937A56BFD}"/>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F8E47FD-70C3-6632-7F8A-8701DAF42DA9}"/>
              </a:ext>
            </a:extLst>
          </p:cNvPr>
          <p:cNvSpPr/>
          <p:nvPr/>
        </p:nvSpPr>
        <p:spPr>
          <a:xfrm>
            <a:off x="1174345" y="1988929"/>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7028A7B-D551-74D1-3D05-D18B50500B2A}"/>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BEA312-8028-9EC0-1E9D-4C9348582048}"/>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31992909-E083-BACB-BCC0-C3DE721B6A08}"/>
              </a:ext>
            </a:extLst>
          </p:cNvPr>
          <p:cNvSpPr txBox="1"/>
          <p:nvPr/>
        </p:nvSpPr>
        <p:spPr>
          <a:xfrm>
            <a:off x="2778686" y="1340813"/>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49" name="Right Brace 48">
            <a:extLst>
              <a:ext uri="{FF2B5EF4-FFF2-40B4-BE49-F238E27FC236}">
                <a16:creationId xmlns:a16="http://schemas.microsoft.com/office/drawing/2014/main" id="{35AF6623-E662-F639-20AC-E5E54AB3E02B}"/>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23E4F94B-34EA-A21B-1BE2-4A2A51504F05}"/>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7C151637-E6C7-FC7F-C04A-70F2616FAF10}"/>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86C8A9F1-7D36-3A82-19F6-6FA20449872F}"/>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9941E2B-1E18-AE90-3A61-F56B95CA7D18}"/>
              </a:ext>
            </a:extLst>
          </p:cNvPr>
          <p:cNvSpPr txBox="1"/>
          <p:nvPr/>
        </p:nvSpPr>
        <p:spPr>
          <a:xfrm>
            <a:off x="1485502" y="6165946"/>
            <a:ext cx="2912592"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504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dissolv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9" grpId="0" animBg="1"/>
      <p:bldP spid="50" grpId="0" animBg="1"/>
      <p:bldP spid="51" grpId="0"/>
      <p:bldP spid="54" grpId="0"/>
      <p:bldP spid="55" grpId="0"/>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775" y="1391581"/>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squar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
        <p:nvSpPr>
          <p:cNvPr id="3" name="TextBox 2">
            <a:extLst>
              <a:ext uri="{FF2B5EF4-FFF2-40B4-BE49-F238E27FC236}">
                <a16:creationId xmlns:a16="http://schemas.microsoft.com/office/drawing/2014/main" id="{AE856996-021F-6178-5AAA-CBFE2B448922}"/>
              </a:ext>
            </a:extLst>
          </p:cNvPr>
          <p:cNvSpPr txBox="1"/>
          <p:nvPr/>
        </p:nvSpPr>
        <p:spPr>
          <a:xfrm>
            <a:off x="9224859" y="2780989"/>
            <a:ext cx="1425583" cy="369332"/>
          </a:xfrm>
          <a:prstGeom prst="rect">
            <a:avLst/>
          </a:prstGeom>
          <a:noFill/>
        </p:spPr>
        <p:txBody>
          <a:bodyPr wrap="none" rtlCol="0">
            <a:spAutoFit/>
          </a:bodyPr>
          <a:lstStyle/>
          <a:p>
            <a:r>
              <a:rPr lang="en-US"/>
              <a:t>Core Pattern:</a:t>
            </a:r>
          </a:p>
        </p:txBody>
      </p:sp>
      <p:sp>
        <p:nvSpPr>
          <p:cNvPr id="4" name="TextBox 3">
            <a:extLst>
              <a:ext uri="{FF2B5EF4-FFF2-40B4-BE49-F238E27FC236}">
                <a16:creationId xmlns:a16="http://schemas.microsoft.com/office/drawing/2014/main" id="{6251E373-0884-5833-6044-86E50D33B317}"/>
              </a:ext>
            </a:extLst>
          </p:cNvPr>
          <p:cNvSpPr txBox="1"/>
          <p:nvPr/>
        </p:nvSpPr>
        <p:spPr>
          <a:xfrm>
            <a:off x="8957177" y="3243899"/>
            <a:ext cx="1784964" cy="400110"/>
          </a:xfrm>
          <a:prstGeom prst="rect">
            <a:avLst/>
          </a:prstGeom>
          <a:noFill/>
        </p:spPr>
        <p:txBody>
          <a:bodyPr wrap="square">
            <a:spAutoFit/>
          </a:bodyPr>
          <a:lstStyle/>
          <a:p>
            <a:r>
              <a:rPr lang="en-US" sz="2000" b="1"/>
              <a:t>Focused Agent</a:t>
            </a:r>
          </a:p>
        </p:txBody>
      </p:sp>
      <p:pic>
        <p:nvPicPr>
          <p:cNvPr id="5" name="Picture 4" descr="A black puzzle piece with a white background&#10;&#10;AI-generated content may be incorrect.">
            <a:extLst>
              <a:ext uri="{FF2B5EF4-FFF2-40B4-BE49-F238E27FC236}">
                <a16:creationId xmlns:a16="http://schemas.microsoft.com/office/drawing/2014/main" id="{02D3A083-0753-7EEE-5547-D3B93361FCCB}"/>
              </a:ext>
            </a:extLst>
          </p:cNvPr>
          <p:cNvPicPr>
            <a:picLocks noChangeAspect="1"/>
          </p:cNvPicPr>
          <p:nvPr/>
        </p:nvPicPr>
        <p:blipFill>
          <a:blip r:embed="rId3"/>
          <a:stretch>
            <a:fillRect/>
          </a:stretch>
        </p:blipFill>
        <p:spPr>
          <a:xfrm rot="18326937">
            <a:off x="8854890" y="2799022"/>
            <a:ext cx="435801" cy="302249"/>
          </a:xfrm>
          <a:prstGeom prst="rect">
            <a:avLst/>
          </a:prstGeom>
        </p:spPr>
      </p:pic>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4"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F2E22F-2DDA-8BBD-B10F-DF6065184051}"/>
              </a:ext>
            </a:extLst>
          </p:cNvPr>
          <p:cNvSpPr txBox="1"/>
          <p:nvPr/>
        </p:nvSpPr>
        <p:spPr>
          <a:xfrm>
            <a:off x="609598" y="474345"/>
            <a:ext cx="6642539" cy="5909310"/>
          </a:xfrm>
          <a:prstGeom prst="rect">
            <a:avLst/>
          </a:prstGeom>
          <a:noFill/>
        </p:spPr>
        <p:txBody>
          <a:bodyPr wrap="square">
            <a:spAutoFit/>
          </a:bodyPr>
          <a:lstStyle/>
          <a:p>
            <a:r>
              <a:rPr lang="en-US" b="1"/>
              <a:t>A unit test should:</a:t>
            </a:r>
          </a:p>
          <a:p>
            <a:pPr marL="342900" indent="-342900">
              <a:buFont typeface="+mj-lt"/>
              <a:buAutoNum type="arabicPeriod"/>
            </a:pPr>
            <a:r>
              <a:rPr lang="en-US"/>
              <a:t>Test one thing at a time</a:t>
            </a:r>
          </a:p>
          <a:p>
            <a:pPr marL="342900" indent="-342900">
              <a:buFont typeface="+mj-lt"/>
              <a:buAutoNum type="arabicPeriod"/>
            </a:pPr>
            <a:r>
              <a:rPr lang="en-US"/>
              <a:t>Be small and focused</a:t>
            </a:r>
          </a:p>
          <a:p>
            <a:pPr marL="342900" indent="-342900">
              <a:buFont typeface="+mj-lt"/>
              <a:buAutoNum type="arabicPeriod"/>
            </a:pPr>
            <a:r>
              <a:rPr lang="en-US"/>
              <a:t>Run fast</a:t>
            </a:r>
          </a:p>
          <a:p>
            <a:pPr marL="342900" indent="-342900">
              <a:buFont typeface="+mj-lt"/>
              <a:buAutoNum type="arabicPeriod"/>
            </a:pPr>
            <a:r>
              <a:rPr lang="en-US"/>
              <a:t>Be deterministic</a:t>
            </a:r>
          </a:p>
          <a:p>
            <a:pPr marL="342900" indent="-342900">
              <a:buFont typeface="+mj-lt"/>
              <a:buAutoNum type="arabicPeriod"/>
            </a:pPr>
            <a:r>
              <a:rPr lang="en-US"/>
              <a:t>Not depend on external systems</a:t>
            </a:r>
          </a:p>
          <a:p>
            <a:pPr marL="342900" indent="-342900">
              <a:buFont typeface="+mj-lt"/>
              <a:buAutoNum type="arabicPeriod"/>
            </a:pPr>
            <a:r>
              <a:rPr lang="en-US"/>
              <a:t>Clearly express its intent</a:t>
            </a:r>
          </a:p>
          <a:p>
            <a:pPr marL="342900" indent="-342900">
              <a:buFont typeface="+mj-lt"/>
              <a:buAutoNum type="arabicPeriod"/>
            </a:pPr>
            <a:r>
              <a:rPr lang="en-US"/>
              <a:t>Fail for only one reason</a:t>
            </a:r>
          </a:p>
          <a:p>
            <a:pPr marL="342900" indent="-342900">
              <a:buFont typeface="+mj-lt"/>
              <a:buAutoNum type="arabicPeriod"/>
            </a:pPr>
            <a:r>
              <a:rPr lang="en-US"/>
              <a:t>Use meaningful names</a:t>
            </a:r>
          </a:p>
          <a:p>
            <a:pPr marL="342900" indent="-342900">
              <a:buFont typeface="+mj-lt"/>
              <a:buAutoNum type="arabicPeriod"/>
            </a:pPr>
            <a:r>
              <a:rPr lang="en-US"/>
              <a:t>Avoid unnecessary setup</a:t>
            </a:r>
          </a:p>
          <a:p>
            <a:pPr marL="342900" indent="-342900">
              <a:buFont typeface="+mj-lt"/>
              <a:buAutoNum type="arabicPeriod"/>
            </a:pPr>
            <a:r>
              <a:rPr lang="en-US"/>
              <a:t>Isolate the unit under test</a:t>
            </a:r>
          </a:p>
          <a:p>
            <a:pPr marL="342900" indent="-342900">
              <a:buFont typeface="+mj-lt"/>
              <a:buAutoNum type="arabicPeriod"/>
            </a:pPr>
            <a:r>
              <a:rPr lang="en-US"/>
              <a:t>Assert observable behavior, not implementation details</a:t>
            </a:r>
          </a:p>
          <a:p>
            <a:pPr marL="342900" indent="-342900">
              <a:buFont typeface="+mj-lt"/>
              <a:buAutoNum type="arabicPeriod"/>
            </a:pPr>
            <a:r>
              <a:rPr lang="en-US"/>
              <a:t>Be easy to read</a:t>
            </a:r>
          </a:p>
          <a:p>
            <a:pPr marL="342900" indent="-342900">
              <a:buFont typeface="+mj-lt"/>
              <a:buAutoNum type="arabicPeriod"/>
            </a:pPr>
            <a:r>
              <a:rPr lang="en-US"/>
              <a:t>Be easy to maintain</a:t>
            </a:r>
          </a:p>
          <a:p>
            <a:pPr marL="342900" indent="-342900">
              <a:buFont typeface="+mj-lt"/>
              <a:buAutoNum type="arabicPeriod"/>
            </a:pPr>
            <a:r>
              <a:rPr lang="en-US"/>
              <a:t>Not rely on execution order</a:t>
            </a:r>
          </a:p>
          <a:p>
            <a:pPr marL="342900" indent="-342900">
              <a:buFont typeface="+mj-lt"/>
              <a:buAutoNum type="arabicPeriod"/>
            </a:pPr>
            <a:r>
              <a:rPr lang="en-US"/>
              <a:t>Clean up after itself</a:t>
            </a:r>
          </a:p>
          <a:p>
            <a:pPr marL="342900" indent="-342900">
              <a:buFont typeface="+mj-lt"/>
              <a:buAutoNum type="arabicPeriod"/>
            </a:pPr>
            <a:r>
              <a:rPr lang="en-US"/>
              <a:t>Provide clear failure messages</a:t>
            </a:r>
          </a:p>
          <a:p>
            <a:pPr marL="342900" indent="-342900">
              <a:buFont typeface="+mj-lt"/>
              <a:buAutoNum type="arabicPeriod"/>
            </a:pPr>
            <a:r>
              <a:rPr lang="en-US"/>
              <a:t>Cover edge cases</a:t>
            </a:r>
          </a:p>
          <a:p>
            <a:pPr marL="342900" indent="-342900">
              <a:buFont typeface="+mj-lt"/>
              <a:buAutoNum type="arabicPeriod"/>
            </a:pPr>
            <a:r>
              <a:rPr lang="en-US"/>
              <a:t>Document expected behavior</a:t>
            </a:r>
          </a:p>
          <a:p>
            <a:pPr marL="342900" indent="-342900">
              <a:buFont typeface="+mj-lt"/>
              <a:buAutoNum type="arabicPeriod"/>
            </a:pPr>
            <a:r>
              <a:rPr lang="en-US"/>
              <a:t>Make refactoring safer</a:t>
            </a:r>
          </a:p>
          <a:p>
            <a:pPr marL="342900" indent="-342900">
              <a:buFont typeface="+mj-lt"/>
              <a:buAutoNum type="arabicPeriod"/>
            </a:pPr>
            <a:r>
              <a:rPr lang="en-US"/>
              <a:t>Increase confidence, not complexity</a:t>
            </a:r>
          </a:p>
        </p:txBody>
      </p:sp>
    </p:spTree>
    <p:extLst>
      <p:ext uri="{BB962C8B-B14F-4D97-AF65-F5344CB8AC3E}">
        <p14:creationId xmlns:p14="http://schemas.microsoft.com/office/powerpoint/2010/main" val="54898476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4636C5-F25F-C817-053B-846946FA27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A66E6D1-D6CB-0142-9501-8D09A251A7C1}"/>
              </a:ext>
            </a:extLst>
          </p:cNvPr>
          <p:cNvSpPr txBox="1"/>
          <p:nvPr/>
        </p:nvSpPr>
        <p:spPr>
          <a:xfrm>
            <a:off x="614856" y="474345"/>
            <a:ext cx="10920248" cy="5909310"/>
          </a:xfrm>
          <a:prstGeom prst="rect">
            <a:avLst/>
          </a:prstGeom>
          <a:noFill/>
        </p:spPr>
        <p:txBody>
          <a:bodyPr wrap="square">
            <a:spAutoFit/>
          </a:bodyPr>
          <a:lstStyle/>
          <a:p>
            <a:pPr>
              <a:buNone/>
            </a:pPr>
            <a:r>
              <a:rPr lang="en-US" b="1"/>
              <a:t>When doing a programming project:</a:t>
            </a:r>
          </a:p>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a:p>
            <a:pPr marL="342900" indent="-342900">
              <a:buFont typeface="+mj-lt"/>
              <a:buAutoNum type="arabicPeriod"/>
            </a:pPr>
            <a:r>
              <a:rPr lang="en-US"/>
              <a:t>Review code collaboratively to spread knowledge and reduce blind spots</a:t>
            </a:r>
          </a:p>
          <a:p>
            <a:pPr marL="342900" indent="-342900">
              <a:buFont typeface="+mj-lt"/>
              <a:buAutoNum type="arabicPeriod"/>
            </a:pPr>
            <a:r>
              <a:rPr lang="en-US"/>
              <a:t>Prefer simple designs first; only add complexity when clearly justified</a:t>
            </a:r>
          </a:p>
          <a:p>
            <a:pPr marL="342900" indent="-342900">
              <a:buFont typeface="+mj-lt"/>
              <a:buAutoNum type="arabicPeriod"/>
            </a:pPr>
            <a:r>
              <a:rPr lang="en-US"/>
              <a:t>Track work visibly so everyone can see priorities and progress</a:t>
            </a:r>
          </a:p>
          <a:p>
            <a:pPr marL="342900" indent="-342900">
              <a:buFont typeface="+mj-lt"/>
              <a:buAutoNum type="arabicPeriod"/>
            </a:pPr>
            <a:r>
              <a:rPr lang="en-US"/>
              <a:t>Protect psychological safety so team members can admit mistakes early</a:t>
            </a:r>
          </a:p>
          <a:p>
            <a:pPr marL="342900" indent="-342900">
              <a:buFont typeface="+mj-lt"/>
              <a:buAutoNum type="arabicPeriod"/>
            </a:pPr>
            <a:r>
              <a:rPr lang="en-US"/>
              <a:t>Refactor continuously instead of postponing cleanup to a "later" phase</a:t>
            </a:r>
          </a:p>
          <a:p>
            <a:pPr marL="342900" indent="-342900">
              <a:buFont typeface="+mj-lt"/>
              <a:buAutoNum type="arabicPeriod"/>
            </a:pPr>
            <a:r>
              <a:rPr lang="en-US"/>
              <a:t>Define clear acceptance criteria before starting implementation</a:t>
            </a:r>
          </a:p>
          <a:p>
            <a:pPr marL="342900" indent="-342900">
              <a:buFont typeface="+mj-lt"/>
              <a:buAutoNum type="arabicPeriod"/>
            </a:pPr>
            <a:r>
              <a:rPr lang="en-US"/>
              <a:t>Version everything that matters: code, configuration, infrastructure, and docs</a:t>
            </a:r>
          </a:p>
          <a:p>
            <a:pPr marL="342900" indent="-342900">
              <a:buFont typeface="+mj-lt"/>
              <a:buAutoNum type="arabicPeriod"/>
            </a:pPr>
            <a:r>
              <a:rPr lang="en-US"/>
              <a:t>Monitor production systems and treat observability as a first-class feature</a:t>
            </a:r>
          </a:p>
          <a:p>
            <a:pPr marL="342900" indent="-342900">
              <a:buFont typeface="+mj-lt"/>
              <a:buAutoNum type="arabicPeriod"/>
            </a:pPr>
            <a:r>
              <a:rPr lang="en-US"/>
              <a:t>Make onboarding easy by providing setup scripts and clear contributor guides</a:t>
            </a:r>
          </a:p>
          <a:p>
            <a:pPr marL="342900" indent="-342900">
              <a:buFont typeface="+mj-lt"/>
              <a:buAutoNum type="arabicPeriod"/>
            </a:pPr>
            <a:r>
              <a:rPr lang="en-US"/>
              <a:t>Align technical decisions with long-term maintainability, not short-term speed</a:t>
            </a:r>
          </a:p>
          <a:p>
            <a:pPr marL="342900" indent="-342900">
              <a:buFont typeface="+mj-lt"/>
              <a:buAutoNum type="arabicPeriod"/>
            </a:pPr>
            <a:r>
              <a:rPr lang="en-US"/>
              <a:t>Hold regular retrospectives to improve process, not just output</a:t>
            </a:r>
          </a:p>
          <a:p>
            <a:pPr marL="342900" indent="-342900">
              <a:buFont typeface="+mj-lt"/>
              <a:buAutoNum type="arabicPeriod"/>
            </a:pPr>
            <a:r>
              <a:rPr lang="en-US"/>
              <a:t>Test failure scenarios deliberately, not only the happy path</a:t>
            </a:r>
          </a:p>
          <a:p>
            <a:pPr marL="342900" indent="-342900">
              <a:buFont typeface="+mj-lt"/>
              <a:buAutoNum type="arabicPeriod"/>
            </a:pPr>
            <a:r>
              <a:rPr lang="en-US"/>
              <a:t>Leave the codebase better than you found it, even in small ways</a:t>
            </a:r>
          </a:p>
        </p:txBody>
      </p:sp>
    </p:spTree>
    <p:extLst>
      <p:ext uri="{BB962C8B-B14F-4D97-AF65-F5344CB8AC3E}">
        <p14:creationId xmlns:p14="http://schemas.microsoft.com/office/powerpoint/2010/main" val="23698080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E3BFD9D5-1BC0-1B8F-F987-14C5F1F913E9}"/>
              </a:ext>
            </a:extLst>
          </p:cNvPr>
          <p:cNvPicPr>
            <a:picLocks noChangeAspect="1"/>
          </p:cNvPicPr>
          <p:nvPr/>
        </p:nvPicPr>
        <p:blipFill>
          <a:blip r:embed="rId2"/>
          <a:stretch>
            <a:fillRect/>
          </a:stretch>
        </p:blipFill>
        <p:spPr>
          <a:xfrm>
            <a:off x="8562" y="-1"/>
            <a:ext cx="12183438" cy="6862823"/>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D30AAB-109D-C6AE-CC17-CEB428AB90D6}"/>
            </a:ext>
          </a:extLst>
        </p:cNvPr>
        <p:cNvGrpSpPr/>
        <p:nvPr/>
      </p:nvGrpSpPr>
      <p:grpSpPr>
        <a:xfrm>
          <a:off x="0" y="0"/>
          <a:ext cx="0" cy="0"/>
          <a:chOff x="0" y="0"/>
          <a:chExt cx="0" cy="0"/>
        </a:xfrm>
      </p:grpSpPr>
      <p:pic>
        <p:nvPicPr>
          <p:cNvPr id="10" name="Picture 9" descr="A white text on a white background&#10;&#10;AI-generated content may be incorrect.">
            <a:extLst>
              <a:ext uri="{FF2B5EF4-FFF2-40B4-BE49-F238E27FC236}">
                <a16:creationId xmlns:a16="http://schemas.microsoft.com/office/drawing/2014/main" id="{12444E07-3FCE-888C-4D34-5AD408599B00}"/>
              </a:ext>
            </a:extLst>
          </p:cNvPr>
          <p:cNvPicPr>
            <a:picLocks noChangeAspect="1"/>
          </p:cNvPicPr>
          <p:nvPr/>
        </p:nvPicPr>
        <p:blipFill>
          <a:blip r:embed="rId2"/>
          <a:stretch>
            <a:fillRect/>
          </a:stretch>
        </p:blipFill>
        <p:spPr>
          <a:xfrm>
            <a:off x="4044950" y="1282700"/>
            <a:ext cx="4203700" cy="4292600"/>
          </a:xfrm>
          <a:prstGeom prst="rect">
            <a:avLst/>
          </a:prstGeom>
        </p:spPr>
      </p:pic>
      <p:pic>
        <p:nvPicPr>
          <p:cNvPr id="12" name="Picture 11" descr="A screen shot of a text&#10;&#10;AI-generated content may be incorrect.">
            <a:extLst>
              <a:ext uri="{FF2B5EF4-FFF2-40B4-BE49-F238E27FC236}">
                <a16:creationId xmlns:a16="http://schemas.microsoft.com/office/drawing/2014/main" id="{E635C7BD-6BF7-5030-5F51-D9F2E9CB4322}"/>
              </a:ext>
            </a:extLst>
          </p:cNvPr>
          <p:cNvPicPr>
            <a:picLocks noChangeAspect="1"/>
          </p:cNvPicPr>
          <p:nvPr/>
        </p:nvPicPr>
        <p:blipFill>
          <a:blip r:embed="rId3"/>
          <a:stretch>
            <a:fillRect/>
          </a:stretch>
        </p:blipFill>
        <p:spPr>
          <a:xfrm>
            <a:off x="4076480" y="1246790"/>
            <a:ext cx="4229100" cy="4343400"/>
          </a:xfrm>
          <a:prstGeom prst="rect">
            <a:avLst/>
          </a:prstGeom>
        </p:spPr>
      </p:pic>
      <p:pic>
        <p:nvPicPr>
          <p:cNvPr id="8" name="Picture 7" descr="A screen shot of a diagram&#10;&#10;AI-generated content may be incorrect.">
            <a:extLst>
              <a:ext uri="{FF2B5EF4-FFF2-40B4-BE49-F238E27FC236}">
                <a16:creationId xmlns:a16="http://schemas.microsoft.com/office/drawing/2014/main" id="{1FABF36A-269F-45B8-EF5D-927C8DF85EBB}"/>
              </a:ext>
            </a:extLst>
          </p:cNvPr>
          <p:cNvPicPr>
            <a:picLocks noChangeAspect="1"/>
          </p:cNvPicPr>
          <p:nvPr/>
        </p:nvPicPr>
        <p:blipFill>
          <a:blip r:embed="rId4"/>
          <a:stretch>
            <a:fillRect/>
          </a:stretch>
        </p:blipFill>
        <p:spPr>
          <a:xfrm>
            <a:off x="4048015" y="1261680"/>
            <a:ext cx="4229100" cy="4343400"/>
          </a:xfrm>
          <a:prstGeom prst="rect">
            <a:avLst/>
          </a:prstGeom>
        </p:spPr>
      </p:pic>
    </p:spTree>
    <p:extLst>
      <p:ext uri="{BB962C8B-B14F-4D97-AF65-F5344CB8AC3E}">
        <p14:creationId xmlns:p14="http://schemas.microsoft.com/office/powerpoint/2010/main" val="15829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DEBCF5-B62F-6FCF-E11A-678656581E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AF6C7F-2C14-76AC-C33A-5694485BDD7A}"/>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has focus</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A1C758B0-55DC-8A4D-5BE7-ACC4CA709C1F}"/>
              </a:ext>
            </a:extLst>
          </p:cNvPr>
          <p:cNvSpPr txBox="1"/>
          <p:nvPr/>
        </p:nvSpPr>
        <p:spPr>
          <a:xfrm>
            <a:off x="977461" y="2136520"/>
            <a:ext cx="10752083" cy="954107"/>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Anything in your context that is not needed for current task </a:t>
            </a:r>
          </a:p>
          <a:p>
            <a:pPr marL="285750" indent="-285750">
              <a:buFont typeface="Arial" panose="020B0604020202020204" pitchFamily="34" charset="0"/>
              <a:buChar char="•"/>
            </a:pPr>
            <a:r>
              <a:rPr lang="en-US" sz="2800">
                <a:solidFill>
                  <a:srgbClr val="700001"/>
                </a:solidFill>
                <a:latin typeface="Ink Free" panose="03080402000500000000" pitchFamily="66" charset="0"/>
              </a:rPr>
              <a:t>is </a:t>
            </a:r>
            <a:r>
              <a:rPr lang="en-US" sz="2800" b="1">
                <a:solidFill>
                  <a:srgbClr val="700001"/>
                </a:solidFill>
                <a:latin typeface="Ink Free" panose="03080402000500000000" pitchFamily="66" charset="0"/>
              </a:rPr>
              <a:t>actively harmful</a:t>
            </a:r>
          </a:p>
        </p:txBody>
      </p:sp>
      <p:sp>
        <p:nvSpPr>
          <p:cNvPr id="7" name="TextBox 6">
            <a:extLst>
              <a:ext uri="{FF2B5EF4-FFF2-40B4-BE49-F238E27FC236}">
                <a16:creationId xmlns:a16="http://schemas.microsoft.com/office/drawing/2014/main" id="{DE1B794B-2D08-F979-BA0C-459375D18F73}"/>
              </a:ext>
            </a:extLst>
          </p:cNvPr>
          <p:cNvSpPr txBox="1"/>
          <p:nvPr/>
        </p:nvSpPr>
        <p:spPr>
          <a:xfrm>
            <a:off x="977462" y="3505764"/>
            <a:ext cx="10110952" cy="954107"/>
          </a:xfrm>
          <a:prstGeom prst="rect">
            <a:avLst/>
          </a:prstGeom>
          <a:noFill/>
        </p:spPr>
        <p:txBody>
          <a:bodyPr wrap="square">
            <a:spAutoFit/>
          </a:bodyPr>
          <a:lstStyle/>
          <a:p>
            <a:pPr marL="285750" indent="-285750">
              <a:buFont typeface="Arial" panose="020B0604020202020204" pitchFamily="34" charset="0"/>
              <a:buChar char="•"/>
            </a:pPr>
            <a:r>
              <a:rPr lang="en-US" sz="2800" b="1">
                <a:solidFill>
                  <a:srgbClr val="1B4A00"/>
                </a:solidFill>
                <a:latin typeface="Ink Free" panose="03080402000500000000" pitchFamily="66" charset="0"/>
              </a:rPr>
              <a:t>Small dedicated agents </a:t>
            </a:r>
            <a:r>
              <a:rPr lang="en-US" sz="2800">
                <a:solidFill>
                  <a:srgbClr val="1B4A00"/>
                </a:solidFill>
                <a:latin typeface="Ink Free" panose="03080402000500000000" pitchFamily="66" charset="0"/>
              </a:rPr>
              <a:t>follow inststructions much better than </a:t>
            </a:r>
            <a:r>
              <a:rPr lang="en-US" sz="2800" b="1">
                <a:solidFill>
                  <a:srgbClr val="1B4A00"/>
                </a:solidFill>
                <a:latin typeface="Ink Free" panose="03080402000500000000" pitchFamily="66" charset="0"/>
              </a:rPr>
              <a:t>generalist</a:t>
            </a:r>
            <a:r>
              <a:rPr lang="en-US" sz="2800">
                <a:solidFill>
                  <a:srgbClr val="1B4A00"/>
                </a:solidFill>
                <a:latin typeface="Ink Free" panose="03080402000500000000" pitchFamily="66" charset="0"/>
              </a:rPr>
              <a:t> agents</a:t>
            </a:r>
            <a:endParaRPr lang="en-US" sz="2800" b="1">
              <a:solidFill>
                <a:srgbClr val="1B4A00"/>
              </a:solidFill>
              <a:latin typeface="Ink Free" panose="03080402000500000000" pitchFamily="66" charset="0"/>
            </a:endParaRPr>
          </a:p>
        </p:txBody>
      </p:sp>
      <p:sp>
        <p:nvSpPr>
          <p:cNvPr id="9" name="TextBox 8">
            <a:extLst>
              <a:ext uri="{FF2B5EF4-FFF2-40B4-BE49-F238E27FC236}">
                <a16:creationId xmlns:a16="http://schemas.microsoft.com/office/drawing/2014/main" id="{F5346AED-25B2-67D6-3EEA-D05D5ADA8707}"/>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pic>
        <p:nvPicPr>
          <p:cNvPr id="12" name="Picture 11" descr="A close-up of a black letter&#10;&#10;AI-generated content may be incorrect.">
            <a:extLst>
              <a:ext uri="{FF2B5EF4-FFF2-40B4-BE49-F238E27FC236}">
                <a16:creationId xmlns:a16="http://schemas.microsoft.com/office/drawing/2014/main" id="{BFBB3B88-18F8-1CEA-CE60-6D4E9F911B15}"/>
              </a:ext>
            </a:extLst>
          </p:cNvPr>
          <p:cNvPicPr>
            <a:picLocks noChangeAspect="1"/>
          </p:cNvPicPr>
          <p:nvPr/>
        </p:nvPicPr>
        <p:blipFill>
          <a:blip r:embed="rId2"/>
          <a:stretch>
            <a:fillRect/>
          </a:stretch>
        </p:blipFill>
        <p:spPr>
          <a:xfrm>
            <a:off x="10477280" y="165824"/>
            <a:ext cx="1252264" cy="449286"/>
          </a:xfrm>
          <a:prstGeom prst="rect">
            <a:avLst/>
          </a:prstGeom>
        </p:spPr>
      </p:pic>
    </p:spTree>
    <p:extLst>
      <p:ext uri="{BB962C8B-B14F-4D97-AF65-F5344CB8AC3E}">
        <p14:creationId xmlns:p14="http://schemas.microsoft.com/office/powerpoint/2010/main" val="309339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8F84DD-784B-E77F-98E9-2C9737C638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D86D84-40E0-FF89-7531-2EE54993AD33}"/>
              </a:ext>
            </a:extLst>
          </p:cNvPr>
          <p:cNvSpPr txBox="1"/>
          <p:nvPr/>
        </p:nvSpPr>
        <p:spPr>
          <a:xfrm>
            <a:off x="4416694" y="3044279"/>
            <a:ext cx="2127505" cy="769441"/>
          </a:xfrm>
          <a:prstGeom prst="rect">
            <a:avLst/>
          </a:prstGeom>
          <a:noFill/>
        </p:spPr>
        <p:txBody>
          <a:bodyPr wrap="none" rtlCol="0">
            <a:spAutoFit/>
          </a:bodyPr>
          <a:lstStyle/>
          <a:p>
            <a:r>
              <a:rPr lang="en-US" sz="4400">
                <a:highlight>
                  <a:srgbClr val="FFFF00"/>
                </a:highlight>
                <a:latin typeface="Ink Free" panose="03080402000500000000" pitchFamily="66" charset="0"/>
              </a:rPr>
              <a:t>3. </a:t>
            </a:r>
            <a:r>
              <a:rPr lang="en-US" sz="4400">
                <a:latin typeface="Ink Free" panose="03080402000500000000" pitchFamily="66" charset="0"/>
              </a:rPr>
              <a:t>Noise</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A6EC1BE3-7F25-F8DB-E66A-EA8415883CD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E6EE70-0ADB-5E3D-F397-0FBFD3A92DD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3871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5619667" y="1215676"/>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b="1">
                <a:solidFill>
                  <a:schemeClr val="accent5">
                    <a:lumMod val="50000"/>
                  </a:schemeClr>
                </a:solidFill>
                <a:latin typeface="Fira Code" pitchFamily="49" charset="0"/>
              </a:rPr>
              <a:t>succinctness</a:t>
            </a:r>
          </a:p>
        </p:txBody>
      </p:sp>
      <p:sp>
        <p:nvSpPr>
          <p:cNvPr id="7" name="TextBox 6">
            <a:extLst>
              <a:ext uri="{FF2B5EF4-FFF2-40B4-BE49-F238E27FC236}">
                <a16:creationId xmlns:a16="http://schemas.microsoft.com/office/drawing/2014/main" id="{2E20E7A0-65A0-0A0E-2855-1B7C98D88D27}"/>
              </a:ext>
            </a:extLst>
          </p:cNvPr>
          <p:cNvSpPr txBox="1"/>
          <p:nvPr/>
        </p:nvSpPr>
        <p:spPr>
          <a:xfrm>
            <a:off x="6857339" y="1617919"/>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6857338" y="1987251"/>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5619667" y="2946314"/>
            <a:ext cx="3282596"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6857338" y="3315646"/>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5619667" y="4274709"/>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6857338" y="4666010"/>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
        <p:nvSpPr>
          <p:cNvPr id="2" name="TextBox 1">
            <a:extLst>
              <a:ext uri="{FF2B5EF4-FFF2-40B4-BE49-F238E27FC236}">
                <a16:creationId xmlns:a16="http://schemas.microsoft.com/office/drawing/2014/main" id="{0C81F91C-2A57-BE8E-20D5-B4D5CD1B6F2B}"/>
              </a:ext>
            </a:extLst>
          </p:cNvPr>
          <p:cNvSpPr txBox="1"/>
          <p:nvPr/>
        </p:nvSpPr>
        <p:spPr>
          <a:xfrm>
            <a:off x="1827628" y="1747763"/>
            <a:ext cx="1425583" cy="369332"/>
          </a:xfrm>
          <a:prstGeom prst="rect">
            <a:avLst/>
          </a:prstGeom>
          <a:noFill/>
        </p:spPr>
        <p:txBody>
          <a:bodyPr wrap="none" rtlCol="0">
            <a:spAutoFit/>
          </a:bodyPr>
          <a:lstStyle/>
          <a:p>
            <a:r>
              <a:rPr lang="en-US"/>
              <a:t>Core Pattern:</a:t>
            </a:r>
          </a:p>
        </p:txBody>
      </p:sp>
      <p:sp>
        <p:nvSpPr>
          <p:cNvPr id="3" name="TextBox 2">
            <a:extLst>
              <a:ext uri="{FF2B5EF4-FFF2-40B4-BE49-F238E27FC236}">
                <a16:creationId xmlns:a16="http://schemas.microsoft.com/office/drawing/2014/main" id="{3CB10B64-F2BA-C79D-B6FC-80493340C123}"/>
              </a:ext>
            </a:extLst>
          </p:cNvPr>
          <p:cNvSpPr txBox="1"/>
          <p:nvPr/>
        </p:nvSpPr>
        <p:spPr>
          <a:xfrm>
            <a:off x="1370653" y="2199314"/>
            <a:ext cx="2163230" cy="400110"/>
          </a:xfrm>
          <a:prstGeom prst="rect">
            <a:avLst/>
          </a:prstGeom>
          <a:noFill/>
        </p:spPr>
        <p:txBody>
          <a:bodyPr wrap="square">
            <a:spAutoFit/>
          </a:bodyPr>
          <a:lstStyle/>
          <a:p>
            <a:r>
              <a:rPr lang="en-US" sz="2000" b="1"/>
              <a:t>Noise Cancellation</a:t>
            </a:r>
          </a:p>
        </p:txBody>
      </p:sp>
      <p:pic>
        <p:nvPicPr>
          <p:cNvPr id="4" name="Picture 3" descr="A black puzzle piece with a white background&#10;&#10;AI-generated content may be incorrect.">
            <a:extLst>
              <a:ext uri="{FF2B5EF4-FFF2-40B4-BE49-F238E27FC236}">
                <a16:creationId xmlns:a16="http://schemas.microsoft.com/office/drawing/2014/main" id="{68A75F80-E231-5F7A-D15A-CD760413D46A}"/>
              </a:ext>
            </a:extLst>
          </p:cNvPr>
          <p:cNvPicPr>
            <a:picLocks noChangeAspect="1"/>
          </p:cNvPicPr>
          <p:nvPr/>
        </p:nvPicPr>
        <p:blipFill>
          <a:blip r:embed="rId2"/>
          <a:stretch>
            <a:fillRect/>
          </a:stretch>
        </p:blipFill>
        <p:spPr>
          <a:xfrm rot="18326937">
            <a:off x="1457659" y="1765796"/>
            <a:ext cx="435801" cy="302249"/>
          </a:xfrm>
          <a:prstGeom prst="rect">
            <a:avLst/>
          </a:prstGeom>
        </p:spPr>
      </p:pic>
      <p:pic>
        <p:nvPicPr>
          <p:cNvPr id="6" name="Picture 5" descr="A tree in a pot with numbers&#10;&#10;AI-generated content may be incorrect.">
            <a:extLst>
              <a:ext uri="{FF2B5EF4-FFF2-40B4-BE49-F238E27FC236}">
                <a16:creationId xmlns:a16="http://schemas.microsoft.com/office/drawing/2014/main" id="{7583C1C7-332F-44EF-4AD1-456079E51A56}"/>
              </a:ext>
            </a:extLst>
          </p:cNvPr>
          <p:cNvPicPr>
            <a:picLocks noChangeAspect="1"/>
          </p:cNvPicPr>
          <p:nvPr/>
        </p:nvPicPr>
        <p:blipFill>
          <a:blip r:embed="rId3"/>
          <a:stretch>
            <a:fillRect/>
          </a:stretch>
        </p:blipFill>
        <p:spPr>
          <a:xfrm>
            <a:off x="2859234" y="3354686"/>
            <a:ext cx="1263528" cy="1513573"/>
          </a:xfrm>
          <a:prstGeom prst="rect">
            <a:avLst/>
          </a:prstGeom>
        </p:spPr>
      </p:pic>
      <p:pic>
        <p:nvPicPr>
          <p:cNvPr id="9" name="Picture 8" descr="A black arrow pointing to the right&#10;&#10;AI-generated content may be incorrect.">
            <a:extLst>
              <a:ext uri="{FF2B5EF4-FFF2-40B4-BE49-F238E27FC236}">
                <a16:creationId xmlns:a16="http://schemas.microsoft.com/office/drawing/2014/main" id="{B3D20C1F-3557-1BEF-73F1-207D8561FCD5}"/>
              </a:ext>
            </a:extLst>
          </p:cNvPr>
          <p:cNvPicPr>
            <a:picLocks noChangeAspect="1"/>
          </p:cNvPicPr>
          <p:nvPr/>
        </p:nvPicPr>
        <p:blipFill>
          <a:blip r:embed="rId4"/>
          <a:stretch>
            <a:fillRect/>
          </a:stretch>
        </p:blipFill>
        <p:spPr>
          <a:xfrm>
            <a:off x="2478710" y="3945438"/>
            <a:ext cx="312593" cy="331117"/>
          </a:xfrm>
          <a:prstGeom prst="rect">
            <a:avLst/>
          </a:prstGeom>
        </p:spPr>
      </p:pic>
      <p:sp>
        <p:nvSpPr>
          <p:cNvPr id="10" name="TextBox 9">
            <a:extLst>
              <a:ext uri="{FF2B5EF4-FFF2-40B4-BE49-F238E27FC236}">
                <a16:creationId xmlns:a16="http://schemas.microsoft.com/office/drawing/2014/main" id="{3A123956-8F4B-A552-ECA5-87DCCACCE11E}"/>
              </a:ext>
            </a:extLst>
          </p:cNvPr>
          <p:cNvSpPr txBox="1"/>
          <p:nvPr/>
        </p:nvSpPr>
        <p:spPr>
          <a:xfrm>
            <a:off x="609051" y="336889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P spid="2" grpId="0"/>
      <p:bldP spid="3" grpId="0"/>
      <p:bldP spid="10"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F4A43B-9197-7C1B-1542-32EC44A2CC65}"/>
            </a:ext>
          </a:extLst>
        </p:cNvPr>
        <p:cNvGrpSpPr/>
        <p:nvPr/>
      </p:nvGrpSpPr>
      <p:grpSpPr>
        <a:xfrm>
          <a:off x="0" y="0"/>
          <a:ext cx="0" cy="0"/>
          <a:chOff x="0" y="0"/>
          <a:chExt cx="0" cy="0"/>
        </a:xfrm>
      </p:grpSpPr>
      <p:pic>
        <p:nvPicPr>
          <p:cNvPr id="8" name="Picture 7" descr="A screen shot of a diagram&#10;&#10;AI-generated content may be incorrect.">
            <a:extLst>
              <a:ext uri="{FF2B5EF4-FFF2-40B4-BE49-F238E27FC236}">
                <a16:creationId xmlns:a16="http://schemas.microsoft.com/office/drawing/2014/main" id="{F136C221-8DF8-7DC2-8ACA-9B6FE7BBC141}"/>
              </a:ext>
            </a:extLst>
          </p:cNvPr>
          <p:cNvPicPr>
            <a:picLocks noChangeAspect="1"/>
          </p:cNvPicPr>
          <p:nvPr/>
        </p:nvPicPr>
        <p:blipFill>
          <a:blip r:embed="rId2"/>
          <a:stretch>
            <a:fillRect/>
          </a:stretch>
        </p:blipFill>
        <p:spPr>
          <a:xfrm>
            <a:off x="4048015" y="1261680"/>
            <a:ext cx="4229100" cy="4343400"/>
          </a:xfrm>
          <a:prstGeom prst="rect">
            <a:avLst/>
          </a:prstGeom>
        </p:spPr>
      </p:pic>
      <p:pic>
        <p:nvPicPr>
          <p:cNvPr id="11" name="Picture 10" descr="A screen shot of a diagram&#10;&#10;AI-generated content may be incorrect.">
            <a:extLst>
              <a:ext uri="{FF2B5EF4-FFF2-40B4-BE49-F238E27FC236}">
                <a16:creationId xmlns:a16="http://schemas.microsoft.com/office/drawing/2014/main" id="{15AC8F93-450B-852C-6A05-F2332F347ED4}"/>
              </a:ext>
            </a:extLst>
          </p:cNvPr>
          <p:cNvPicPr>
            <a:picLocks noChangeAspect="1"/>
          </p:cNvPicPr>
          <p:nvPr/>
        </p:nvPicPr>
        <p:blipFill>
          <a:blip r:embed="rId3"/>
          <a:stretch>
            <a:fillRect/>
          </a:stretch>
        </p:blipFill>
        <p:spPr>
          <a:xfrm>
            <a:off x="4063560" y="1250950"/>
            <a:ext cx="4191000" cy="4356100"/>
          </a:xfrm>
          <a:prstGeom prst="rect">
            <a:avLst/>
          </a:prstGeom>
        </p:spPr>
      </p:pic>
    </p:spTree>
    <p:extLst>
      <p:ext uri="{BB962C8B-B14F-4D97-AF65-F5344CB8AC3E}">
        <p14:creationId xmlns:p14="http://schemas.microsoft.com/office/powerpoint/2010/main" val="23461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F83344-9127-15BF-050D-A3FCAC3490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A06BC45-EEE6-1AA6-6C55-C559EABEC1A1}"/>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very noisy by default</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D111D030-5E4A-103C-3126-458E6FE36BB2}"/>
              </a:ext>
            </a:extLst>
          </p:cNvPr>
          <p:cNvSpPr txBox="1"/>
          <p:nvPr/>
        </p:nvSpPr>
        <p:spPr>
          <a:xfrm>
            <a:off x="1722359" y="3616184"/>
            <a:ext cx="10752083"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Makes documents maintainable</a:t>
            </a:r>
          </a:p>
        </p:txBody>
      </p:sp>
      <p:sp>
        <p:nvSpPr>
          <p:cNvPr id="7" name="TextBox 6">
            <a:extLst>
              <a:ext uri="{FF2B5EF4-FFF2-40B4-BE49-F238E27FC236}">
                <a16:creationId xmlns:a16="http://schemas.microsoft.com/office/drawing/2014/main" id="{DD1E286B-BCD3-6571-4089-D4A8D8D75ADE}"/>
              </a:ext>
            </a:extLst>
          </p:cNvPr>
          <p:cNvSpPr txBox="1"/>
          <p:nvPr/>
        </p:nvSpPr>
        <p:spPr>
          <a:xfrm>
            <a:off x="977462" y="2349880"/>
            <a:ext cx="1075208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Cancel noise – ask it to be succinct, short, provide high level view</a:t>
            </a:r>
          </a:p>
        </p:txBody>
      </p:sp>
      <p:sp>
        <p:nvSpPr>
          <p:cNvPr id="9" name="TextBox 8">
            <a:extLst>
              <a:ext uri="{FF2B5EF4-FFF2-40B4-BE49-F238E27FC236}">
                <a16:creationId xmlns:a16="http://schemas.microsoft.com/office/drawing/2014/main" id="{1C745686-2A5E-F1FC-77F2-29028E39D6A9}"/>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pic>
        <p:nvPicPr>
          <p:cNvPr id="12" name="Picture 11" descr="A close-up of a black letter&#10;&#10;AI-generated content may be incorrect.">
            <a:extLst>
              <a:ext uri="{FF2B5EF4-FFF2-40B4-BE49-F238E27FC236}">
                <a16:creationId xmlns:a16="http://schemas.microsoft.com/office/drawing/2014/main" id="{A0AF0037-F03C-3164-CD6D-F3B064A483EE}"/>
              </a:ext>
            </a:extLst>
          </p:cNvPr>
          <p:cNvPicPr>
            <a:picLocks noChangeAspect="1"/>
          </p:cNvPicPr>
          <p:nvPr/>
        </p:nvPicPr>
        <p:blipFill>
          <a:blip r:embed="rId2"/>
          <a:stretch>
            <a:fillRect/>
          </a:stretch>
        </p:blipFill>
        <p:spPr>
          <a:xfrm>
            <a:off x="10477280" y="165824"/>
            <a:ext cx="1252264" cy="449286"/>
          </a:xfrm>
          <a:prstGeom prst="rect">
            <a:avLst/>
          </a:prstGeom>
        </p:spPr>
      </p:pic>
      <p:sp>
        <p:nvSpPr>
          <p:cNvPr id="6" name="TextBox 5">
            <a:extLst>
              <a:ext uri="{FF2B5EF4-FFF2-40B4-BE49-F238E27FC236}">
                <a16:creationId xmlns:a16="http://schemas.microsoft.com/office/drawing/2014/main" id="{175114BA-A8C8-B853-2F94-83AC1E2D33A5}"/>
              </a:ext>
            </a:extLst>
          </p:cNvPr>
          <p:cNvSpPr txBox="1"/>
          <p:nvPr/>
        </p:nvSpPr>
        <p:spPr>
          <a:xfrm>
            <a:off x="1713186" y="297935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Prevents it from overshelming you</a:t>
            </a:r>
          </a:p>
        </p:txBody>
      </p:sp>
    </p:spTree>
    <p:extLst>
      <p:ext uri="{BB962C8B-B14F-4D97-AF65-F5344CB8AC3E}">
        <p14:creationId xmlns:p14="http://schemas.microsoft.com/office/powerpoint/2010/main" val="34397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6"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A80783-953C-4199-BB6F-3C5ED08285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07ABA-4F20-34CB-D781-D6CFD39E3255}"/>
              </a:ext>
            </a:extLst>
          </p:cNvPr>
          <p:cNvSpPr txBox="1"/>
          <p:nvPr/>
        </p:nvSpPr>
        <p:spPr>
          <a:xfrm>
            <a:off x="4416694" y="3044279"/>
            <a:ext cx="3358612" cy="769441"/>
          </a:xfrm>
          <a:prstGeom prst="rect">
            <a:avLst/>
          </a:prstGeom>
          <a:noFill/>
        </p:spPr>
        <p:txBody>
          <a:bodyPr wrap="none" rtlCol="0">
            <a:spAutoFit/>
          </a:bodyPr>
          <a:lstStyle/>
          <a:p>
            <a:r>
              <a:rPr lang="en-US" sz="4400">
                <a:highlight>
                  <a:srgbClr val="FFFF00"/>
                </a:highlight>
                <a:latin typeface="Ink Free" panose="03080402000500000000" pitchFamily="66" charset="0"/>
              </a:rPr>
              <a:t>5. </a:t>
            </a:r>
            <a:r>
              <a:rPr lang="en-US" sz="4400">
                <a:latin typeface="Ink Free" panose="03080402000500000000" pitchFamily="66" charset="0"/>
              </a:rPr>
              <a:t>Complexity</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7C9B97DE-F017-3CA8-6781-04594A9E8449}"/>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E1EDF0D-7FDA-E970-84B2-855B3D19B708}"/>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023027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460D81-7990-9DE6-7EA8-206A0CD71F92}"/>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E481A9E2-D27D-8B15-84F1-0266A97B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0" name="Rounded Rectangle 29">
            <a:extLst>
              <a:ext uri="{FF2B5EF4-FFF2-40B4-BE49-F238E27FC236}">
                <a16:creationId xmlns:a16="http://schemas.microsoft.com/office/drawing/2014/main" id="{A026FF2F-9C72-C978-8702-B3160E3FE39E}"/>
              </a:ext>
            </a:extLst>
          </p:cNvPr>
          <p:cNvSpPr/>
          <p:nvPr/>
        </p:nvSpPr>
        <p:spPr>
          <a:xfrm>
            <a:off x="1236096" y="4100838"/>
            <a:ext cx="2749393" cy="1509827"/>
          </a:xfrm>
          <a:custGeom>
            <a:avLst/>
            <a:gdLst>
              <a:gd name="csX0" fmla="*/ 0 w 2749393"/>
              <a:gd name="csY0" fmla="*/ 94862 h 1509827"/>
              <a:gd name="csX1" fmla="*/ 94862 w 2749393"/>
              <a:gd name="csY1" fmla="*/ 0 h 1509827"/>
              <a:gd name="csX2" fmla="*/ 657989 w 2749393"/>
              <a:gd name="csY2" fmla="*/ 0 h 1509827"/>
              <a:gd name="csX3" fmla="*/ 1221116 w 2749393"/>
              <a:gd name="csY3" fmla="*/ 0 h 1509827"/>
              <a:gd name="csX4" fmla="*/ 1784244 w 2749393"/>
              <a:gd name="csY4" fmla="*/ 0 h 1509827"/>
              <a:gd name="csX5" fmla="*/ 2654531 w 2749393"/>
              <a:gd name="csY5" fmla="*/ 0 h 1509827"/>
              <a:gd name="csX6" fmla="*/ 2749393 w 2749393"/>
              <a:gd name="csY6" fmla="*/ 94862 h 1509827"/>
              <a:gd name="csX7" fmla="*/ 2749393 w 2749393"/>
              <a:gd name="csY7" fmla="*/ 728511 h 1509827"/>
              <a:gd name="csX8" fmla="*/ 2749393 w 2749393"/>
              <a:gd name="csY8" fmla="*/ 1414965 h 1509827"/>
              <a:gd name="csX9" fmla="*/ 2654531 w 2749393"/>
              <a:gd name="csY9" fmla="*/ 1509827 h 1509827"/>
              <a:gd name="csX10" fmla="*/ 2040210 w 2749393"/>
              <a:gd name="csY10" fmla="*/ 1509827 h 1509827"/>
              <a:gd name="csX11" fmla="*/ 1374697 w 2749393"/>
              <a:gd name="csY11" fmla="*/ 1509827 h 1509827"/>
              <a:gd name="csX12" fmla="*/ 734779 w 2749393"/>
              <a:gd name="csY12" fmla="*/ 1509827 h 1509827"/>
              <a:gd name="csX13" fmla="*/ 94862 w 2749393"/>
              <a:gd name="csY13" fmla="*/ 1509827 h 1509827"/>
              <a:gd name="csX14" fmla="*/ 0 w 2749393"/>
              <a:gd name="csY14" fmla="*/ 1414965 h 1509827"/>
              <a:gd name="csX15" fmla="*/ 0 w 2749393"/>
              <a:gd name="csY15" fmla="*/ 781316 h 1509827"/>
              <a:gd name="csX16" fmla="*/ 0 w 2749393"/>
              <a:gd name="csY16" fmla="*/ 94862 h 1509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49393" h="1509827" fill="none" extrusionOk="0">
                <a:moveTo>
                  <a:pt x="0" y="94862"/>
                </a:moveTo>
                <a:cubicBezTo>
                  <a:pt x="-1323" y="43308"/>
                  <a:pt x="38962" y="4417"/>
                  <a:pt x="94862" y="0"/>
                </a:cubicBezTo>
                <a:cubicBezTo>
                  <a:pt x="310945" y="11123"/>
                  <a:pt x="434909" y="14840"/>
                  <a:pt x="657989" y="0"/>
                </a:cubicBezTo>
                <a:cubicBezTo>
                  <a:pt x="881069" y="-14840"/>
                  <a:pt x="1057419" y="-9033"/>
                  <a:pt x="1221116" y="0"/>
                </a:cubicBezTo>
                <a:cubicBezTo>
                  <a:pt x="1384813" y="9033"/>
                  <a:pt x="1640374" y="-4375"/>
                  <a:pt x="1784244" y="0"/>
                </a:cubicBezTo>
                <a:cubicBezTo>
                  <a:pt x="1928114" y="4375"/>
                  <a:pt x="2464328" y="-39324"/>
                  <a:pt x="2654531" y="0"/>
                </a:cubicBezTo>
                <a:cubicBezTo>
                  <a:pt x="2707219" y="-10493"/>
                  <a:pt x="2754113" y="43667"/>
                  <a:pt x="2749393" y="94862"/>
                </a:cubicBezTo>
                <a:cubicBezTo>
                  <a:pt x="2746313" y="390755"/>
                  <a:pt x="2733653" y="421562"/>
                  <a:pt x="2749393" y="728511"/>
                </a:cubicBezTo>
                <a:cubicBezTo>
                  <a:pt x="2765133" y="1035460"/>
                  <a:pt x="2732488" y="1105529"/>
                  <a:pt x="2749393" y="1414965"/>
                </a:cubicBezTo>
                <a:cubicBezTo>
                  <a:pt x="2743686" y="1459612"/>
                  <a:pt x="2710222" y="1505482"/>
                  <a:pt x="2654531" y="1509827"/>
                </a:cubicBezTo>
                <a:cubicBezTo>
                  <a:pt x="2432312" y="1529624"/>
                  <a:pt x="2345173" y="1516456"/>
                  <a:pt x="2040210" y="1509827"/>
                </a:cubicBezTo>
                <a:cubicBezTo>
                  <a:pt x="1735247" y="1503198"/>
                  <a:pt x="1590481" y="1488015"/>
                  <a:pt x="1374697" y="1509827"/>
                </a:cubicBezTo>
                <a:cubicBezTo>
                  <a:pt x="1158913" y="1531639"/>
                  <a:pt x="986111" y="1485722"/>
                  <a:pt x="734779" y="1509827"/>
                </a:cubicBezTo>
                <a:cubicBezTo>
                  <a:pt x="483447" y="1533932"/>
                  <a:pt x="357696" y="1504237"/>
                  <a:pt x="94862" y="1509827"/>
                </a:cubicBezTo>
                <a:cubicBezTo>
                  <a:pt x="37195" y="1504793"/>
                  <a:pt x="2424" y="1470253"/>
                  <a:pt x="0" y="1414965"/>
                </a:cubicBezTo>
                <a:cubicBezTo>
                  <a:pt x="13552" y="1139391"/>
                  <a:pt x="22613" y="965670"/>
                  <a:pt x="0" y="781316"/>
                </a:cubicBezTo>
                <a:cubicBezTo>
                  <a:pt x="-22613" y="596962"/>
                  <a:pt x="7916" y="267468"/>
                  <a:pt x="0" y="94862"/>
                </a:cubicBezTo>
                <a:close/>
              </a:path>
              <a:path w="2749393" h="1509827" stroke="0" extrusionOk="0">
                <a:moveTo>
                  <a:pt x="0" y="94862"/>
                </a:moveTo>
                <a:cubicBezTo>
                  <a:pt x="8523" y="36598"/>
                  <a:pt x="41541" y="5753"/>
                  <a:pt x="94862" y="0"/>
                </a:cubicBezTo>
                <a:cubicBezTo>
                  <a:pt x="328909" y="15436"/>
                  <a:pt x="439146" y="-11807"/>
                  <a:pt x="760376" y="0"/>
                </a:cubicBezTo>
                <a:cubicBezTo>
                  <a:pt x="1081606" y="11807"/>
                  <a:pt x="1143845" y="4235"/>
                  <a:pt x="1425890" y="0"/>
                </a:cubicBezTo>
                <a:cubicBezTo>
                  <a:pt x="1707935" y="-4235"/>
                  <a:pt x="2143640" y="23885"/>
                  <a:pt x="2654531" y="0"/>
                </a:cubicBezTo>
                <a:cubicBezTo>
                  <a:pt x="2707294" y="1730"/>
                  <a:pt x="2750908" y="45794"/>
                  <a:pt x="2749393" y="94862"/>
                </a:cubicBezTo>
                <a:cubicBezTo>
                  <a:pt x="2755295" y="309802"/>
                  <a:pt x="2756411" y="613268"/>
                  <a:pt x="2749393" y="754914"/>
                </a:cubicBezTo>
                <a:cubicBezTo>
                  <a:pt x="2742375" y="896560"/>
                  <a:pt x="2741632" y="1091736"/>
                  <a:pt x="2749393" y="1414965"/>
                </a:cubicBezTo>
                <a:cubicBezTo>
                  <a:pt x="2759269" y="1459018"/>
                  <a:pt x="2705876" y="1507500"/>
                  <a:pt x="2654531" y="1509827"/>
                </a:cubicBezTo>
                <a:cubicBezTo>
                  <a:pt x="2394334" y="1500169"/>
                  <a:pt x="2326449" y="1515905"/>
                  <a:pt x="2040210" y="1509827"/>
                </a:cubicBezTo>
                <a:cubicBezTo>
                  <a:pt x="1753971" y="1503749"/>
                  <a:pt x="1723339" y="1496635"/>
                  <a:pt x="1477083" y="1509827"/>
                </a:cubicBezTo>
                <a:cubicBezTo>
                  <a:pt x="1230827" y="1523019"/>
                  <a:pt x="1039623" y="1507554"/>
                  <a:pt x="785973" y="1509827"/>
                </a:cubicBezTo>
                <a:cubicBezTo>
                  <a:pt x="532323" y="1512101"/>
                  <a:pt x="402165" y="1536215"/>
                  <a:pt x="94862" y="1509827"/>
                </a:cubicBezTo>
                <a:cubicBezTo>
                  <a:pt x="31385" y="1504437"/>
                  <a:pt x="-3769" y="1472191"/>
                  <a:pt x="0" y="1414965"/>
                </a:cubicBezTo>
                <a:cubicBezTo>
                  <a:pt x="20861" y="1217524"/>
                  <a:pt x="6703" y="1064680"/>
                  <a:pt x="0" y="728511"/>
                </a:cubicBezTo>
                <a:cubicBezTo>
                  <a:pt x="-6703" y="392342"/>
                  <a:pt x="20015" y="276323"/>
                  <a:pt x="0" y="9486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31" name="Rectangle 30">
            <a:extLst>
              <a:ext uri="{FF2B5EF4-FFF2-40B4-BE49-F238E27FC236}">
                <a16:creationId xmlns:a16="http://schemas.microsoft.com/office/drawing/2014/main" id="{501EB9D5-E43F-6D1C-10EE-33D6956B52E1}"/>
              </a:ext>
            </a:extLst>
          </p:cNvPr>
          <p:cNvSpPr/>
          <p:nvPr/>
        </p:nvSpPr>
        <p:spPr>
          <a:xfrm>
            <a:off x="1332906" y="2901508"/>
            <a:ext cx="748142" cy="527492"/>
          </a:xfrm>
          <a:custGeom>
            <a:avLst/>
            <a:gdLst>
              <a:gd name="csX0" fmla="*/ 0 w 748142"/>
              <a:gd name="csY0" fmla="*/ 0 h 527492"/>
              <a:gd name="csX1" fmla="*/ 381552 w 748142"/>
              <a:gd name="csY1" fmla="*/ 0 h 527492"/>
              <a:gd name="csX2" fmla="*/ 748142 w 748142"/>
              <a:gd name="csY2" fmla="*/ 0 h 527492"/>
              <a:gd name="csX3" fmla="*/ 748142 w 748142"/>
              <a:gd name="csY3" fmla="*/ 527492 h 527492"/>
              <a:gd name="csX4" fmla="*/ 381552 w 748142"/>
              <a:gd name="csY4" fmla="*/ 527492 h 527492"/>
              <a:gd name="csX5" fmla="*/ 0 w 748142"/>
              <a:gd name="csY5" fmla="*/ 527492 h 527492"/>
              <a:gd name="csX6" fmla="*/ 0 w 748142"/>
              <a:gd name="csY6" fmla="*/ 0 h 5274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48142" h="527492" fill="none" extrusionOk="0">
                <a:moveTo>
                  <a:pt x="0" y="0"/>
                </a:moveTo>
                <a:cubicBezTo>
                  <a:pt x="111011" y="10142"/>
                  <a:pt x="208690" y="17831"/>
                  <a:pt x="381552" y="0"/>
                </a:cubicBezTo>
                <a:cubicBezTo>
                  <a:pt x="554414" y="-17831"/>
                  <a:pt x="570953" y="14778"/>
                  <a:pt x="748142" y="0"/>
                </a:cubicBezTo>
                <a:cubicBezTo>
                  <a:pt x="750321" y="181781"/>
                  <a:pt x="743329" y="368986"/>
                  <a:pt x="748142" y="527492"/>
                </a:cubicBezTo>
                <a:cubicBezTo>
                  <a:pt x="570233" y="515110"/>
                  <a:pt x="512620" y="541158"/>
                  <a:pt x="381552" y="527492"/>
                </a:cubicBezTo>
                <a:cubicBezTo>
                  <a:pt x="250484" y="513827"/>
                  <a:pt x="150386" y="534094"/>
                  <a:pt x="0" y="527492"/>
                </a:cubicBezTo>
                <a:cubicBezTo>
                  <a:pt x="-10045" y="382620"/>
                  <a:pt x="5982" y="161416"/>
                  <a:pt x="0" y="0"/>
                </a:cubicBezTo>
                <a:close/>
              </a:path>
              <a:path w="748142" h="527492" stroke="0" extrusionOk="0">
                <a:moveTo>
                  <a:pt x="0" y="0"/>
                </a:moveTo>
                <a:cubicBezTo>
                  <a:pt x="179747" y="-14435"/>
                  <a:pt x="206292" y="-6141"/>
                  <a:pt x="381552" y="0"/>
                </a:cubicBezTo>
                <a:cubicBezTo>
                  <a:pt x="556812" y="6141"/>
                  <a:pt x="567947" y="-17571"/>
                  <a:pt x="748142" y="0"/>
                </a:cubicBezTo>
                <a:cubicBezTo>
                  <a:pt x="736583" y="185716"/>
                  <a:pt x="757990" y="268365"/>
                  <a:pt x="748142" y="527492"/>
                </a:cubicBezTo>
                <a:cubicBezTo>
                  <a:pt x="637709" y="540737"/>
                  <a:pt x="557436" y="536989"/>
                  <a:pt x="374071" y="527492"/>
                </a:cubicBezTo>
                <a:cubicBezTo>
                  <a:pt x="190706" y="517995"/>
                  <a:pt x="116849" y="514493"/>
                  <a:pt x="0" y="527492"/>
                </a:cubicBezTo>
                <a:cubicBezTo>
                  <a:pt x="21049" y="335313"/>
                  <a:pt x="7697" y="234749"/>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00C1C2-DB5C-561F-CC50-726ED9CC09A8}"/>
              </a:ext>
            </a:extLst>
          </p:cNvPr>
          <p:cNvSpPr/>
          <p:nvPr/>
        </p:nvSpPr>
        <p:spPr>
          <a:xfrm>
            <a:off x="1335974" y="361810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81C7393E-EF58-10FB-D6DB-105835BFE592}"/>
              </a:ext>
            </a:extLst>
          </p:cNvPr>
          <p:cNvSpPr/>
          <p:nvPr/>
        </p:nvSpPr>
        <p:spPr>
          <a:xfrm>
            <a:off x="2134539" y="3184504"/>
            <a:ext cx="271581" cy="250407"/>
          </a:xfrm>
          <a:custGeom>
            <a:avLst/>
            <a:gdLst>
              <a:gd name="csX0" fmla="*/ 0 w 271581"/>
              <a:gd name="csY0" fmla="*/ 0 h 250407"/>
              <a:gd name="csX1" fmla="*/ 271581 w 271581"/>
              <a:gd name="csY1" fmla="*/ 0 h 250407"/>
              <a:gd name="csX2" fmla="*/ 271581 w 271581"/>
              <a:gd name="csY2" fmla="*/ 250407 h 250407"/>
              <a:gd name="csX3" fmla="*/ 0 w 271581"/>
              <a:gd name="csY3" fmla="*/ 250407 h 250407"/>
              <a:gd name="csX4" fmla="*/ 0 w 271581"/>
              <a:gd name="csY4" fmla="*/ 0 h 250407"/>
            </a:gdLst>
            <a:ahLst/>
            <a:cxnLst>
              <a:cxn ang="0">
                <a:pos x="csX0" y="csY0"/>
              </a:cxn>
              <a:cxn ang="0">
                <a:pos x="csX1" y="csY1"/>
              </a:cxn>
              <a:cxn ang="0">
                <a:pos x="csX2" y="csY2"/>
              </a:cxn>
              <a:cxn ang="0">
                <a:pos x="csX3" y="csY3"/>
              </a:cxn>
              <a:cxn ang="0">
                <a:pos x="csX4" y="csY4"/>
              </a:cxn>
            </a:cxnLst>
            <a:rect l="l" t="t" r="r" b="b"/>
            <a:pathLst>
              <a:path w="271581" h="250407" fill="none" extrusionOk="0">
                <a:moveTo>
                  <a:pt x="0" y="0"/>
                </a:moveTo>
                <a:cubicBezTo>
                  <a:pt x="77946" y="-22764"/>
                  <a:pt x="190406" y="20520"/>
                  <a:pt x="271581" y="0"/>
                </a:cubicBezTo>
                <a:cubicBezTo>
                  <a:pt x="278227" y="120252"/>
                  <a:pt x="242200" y="128877"/>
                  <a:pt x="271581" y="250407"/>
                </a:cubicBezTo>
                <a:cubicBezTo>
                  <a:pt x="137431" y="274653"/>
                  <a:pt x="91155" y="225913"/>
                  <a:pt x="0" y="250407"/>
                </a:cubicBezTo>
                <a:cubicBezTo>
                  <a:pt x="-28628" y="167548"/>
                  <a:pt x="7455" y="88204"/>
                  <a:pt x="0" y="0"/>
                </a:cubicBezTo>
                <a:close/>
              </a:path>
              <a:path w="271581" h="250407" stroke="0" extrusionOk="0">
                <a:moveTo>
                  <a:pt x="0" y="0"/>
                </a:moveTo>
                <a:cubicBezTo>
                  <a:pt x="104411" y="-13432"/>
                  <a:pt x="189043" y="3943"/>
                  <a:pt x="271581" y="0"/>
                </a:cubicBezTo>
                <a:cubicBezTo>
                  <a:pt x="289358" y="84864"/>
                  <a:pt x="265548" y="186189"/>
                  <a:pt x="271581" y="250407"/>
                </a:cubicBezTo>
                <a:cubicBezTo>
                  <a:pt x="200311" y="276570"/>
                  <a:pt x="82420" y="235371"/>
                  <a:pt x="0" y="250407"/>
                </a:cubicBezTo>
                <a:cubicBezTo>
                  <a:pt x="-6489" y="198891"/>
                  <a:pt x="1975" y="102133"/>
                  <a:pt x="0" y="0"/>
                </a:cubicBezTo>
                <a:close/>
              </a:path>
            </a:pathLst>
          </a:custGeom>
          <a:solidFill>
            <a:srgbClr val="7030A0"/>
          </a:solidFill>
          <a:ln>
            <a:extLst>
              <a:ext uri="{C807C97D-BFC1-408E-A445-0C87EB9F89A2}">
                <ask:lineSketchStyleProps xmlns:ask="http://schemas.microsoft.com/office/drawing/2018/sketchyshapes" sd="287622977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FBB93491-A34C-225E-37CE-D9C8DC2EBCF3}"/>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A47F898-C050-D094-1392-4201E65B610B}"/>
              </a:ext>
            </a:extLst>
          </p:cNvPr>
          <p:cNvSpPr/>
          <p:nvPr/>
        </p:nvSpPr>
        <p:spPr>
          <a:xfrm>
            <a:off x="2486116" y="2826640"/>
            <a:ext cx="1461030" cy="612827"/>
          </a:xfrm>
          <a:custGeom>
            <a:avLst/>
            <a:gdLst>
              <a:gd name="csX0" fmla="*/ 0 w 1461030"/>
              <a:gd name="csY0" fmla="*/ 0 h 612827"/>
              <a:gd name="csX1" fmla="*/ 487010 w 1461030"/>
              <a:gd name="csY1" fmla="*/ 0 h 612827"/>
              <a:gd name="csX2" fmla="*/ 974020 w 1461030"/>
              <a:gd name="csY2" fmla="*/ 0 h 612827"/>
              <a:gd name="csX3" fmla="*/ 1461030 w 1461030"/>
              <a:gd name="csY3" fmla="*/ 0 h 612827"/>
              <a:gd name="csX4" fmla="*/ 1461030 w 1461030"/>
              <a:gd name="csY4" fmla="*/ 612827 h 612827"/>
              <a:gd name="csX5" fmla="*/ 959410 w 1461030"/>
              <a:gd name="csY5" fmla="*/ 612827 h 612827"/>
              <a:gd name="csX6" fmla="*/ 472400 w 1461030"/>
              <a:gd name="csY6" fmla="*/ 612827 h 612827"/>
              <a:gd name="csX7" fmla="*/ 0 w 1461030"/>
              <a:gd name="csY7" fmla="*/ 612827 h 612827"/>
              <a:gd name="csX8" fmla="*/ 0 w 1461030"/>
              <a:gd name="csY8" fmla="*/ 0 h 612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461030" h="612827" fill="none" extrusionOk="0">
                <a:moveTo>
                  <a:pt x="0" y="0"/>
                </a:moveTo>
                <a:cubicBezTo>
                  <a:pt x="187481" y="9344"/>
                  <a:pt x="334829" y="20846"/>
                  <a:pt x="487010" y="0"/>
                </a:cubicBezTo>
                <a:cubicBezTo>
                  <a:pt x="639191" y="-20846"/>
                  <a:pt x="831165" y="-5402"/>
                  <a:pt x="974020" y="0"/>
                </a:cubicBezTo>
                <a:cubicBezTo>
                  <a:pt x="1116875" y="5402"/>
                  <a:pt x="1360412" y="-158"/>
                  <a:pt x="1461030" y="0"/>
                </a:cubicBezTo>
                <a:cubicBezTo>
                  <a:pt x="1452792" y="285334"/>
                  <a:pt x="1489061" y="454051"/>
                  <a:pt x="1461030" y="612827"/>
                </a:cubicBezTo>
                <a:cubicBezTo>
                  <a:pt x="1275135" y="617230"/>
                  <a:pt x="1164082" y="605851"/>
                  <a:pt x="959410" y="612827"/>
                </a:cubicBezTo>
                <a:cubicBezTo>
                  <a:pt x="754738" y="619803"/>
                  <a:pt x="629779" y="601346"/>
                  <a:pt x="472400" y="612827"/>
                </a:cubicBezTo>
                <a:cubicBezTo>
                  <a:pt x="315021" y="624309"/>
                  <a:pt x="204842" y="620633"/>
                  <a:pt x="0" y="612827"/>
                </a:cubicBezTo>
                <a:cubicBezTo>
                  <a:pt x="-25451" y="334624"/>
                  <a:pt x="-17488" y="151313"/>
                  <a:pt x="0" y="0"/>
                </a:cubicBezTo>
                <a:close/>
              </a:path>
              <a:path w="1461030" h="612827" stroke="0" extrusionOk="0">
                <a:moveTo>
                  <a:pt x="0" y="0"/>
                </a:moveTo>
                <a:cubicBezTo>
                  <a:pt x="182403" y="22614"/>
                  <a:pt x="343934" y="-3694"/>
                  <a:pt x="501620" y="0"/>
                </a:cubicBezTo>
                <a:cubicBezTo>
                  <a:pt x="659306" y="3694"/>
                  <a:pt x="837613" y="-988"/>
                  <a:pt x="1017851" y="0"/>
                </a:cubicBezTo>
                <a:cubicBezTo>
                  <a:pt x="1198089" y="988"/>
                  <a:pt x="1279734" y="-19385"/>
                  <a:pt x="1461030" y="0"/>
                </a:cubicBezTo>
                <a:cubicBezTo>
                  <a:pt x="1442072" y="217665"/>
                  <a:pt x="1477148" y="457380"/>
                  <a:pt x="1461030" y="612827"/>
                </a:cubicBezTo>
                <a:cubicBezTo>
                  <a:pt x="1284315" y="605937"/>
                  <a:pt x="1172205" y="625255"/>
                  <a:pt x="974020" y="612827"/>
                </a:cubicBezTo>
                <a:cubicBezTo>
                  <a:pt x="775835" y="600400"/>
                  <a:pt x="733635" y="630819"/>
                  <a:pt x="501620" y="612827"/>
                </a:cubicBezTo>
                <a:cubicBezTo>
                  <a:pt x="269605" y="594835"/>
                  <a:pt x="149974" y="603800"/>
                  <a:pt x="0" y="612827"/>
                </a:cubicBezTo>
                <a:cubicBezTo>
                  <a:pt x="-16794" y="478061"/>
                  <a:pt x="13639" y="278612"/>
                  <a:pt x="0" y="0"/>
                </a:cubicBezTo>
                <a:close/>
              </a:path>
            </a:pathLst>
          </a:custGeom>
          <a:solidFill>
            <a:srgbClr val="002060"/>
          </a:solidFill>
          <a:ln>
            <a:extLst>
              <a:ext uri="{C807C97D-BFC1-408E-A445-0C87EB9F89A2}">
                <ask:lineSketchStyleProps xmlns:ask="http://schemas.microsoft.com/office/drawing/2018/sketchyshapes" sd="25955082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A98838B-32EA-F5E3-EF8A-F4DAF0A86F60}"/>
              </a:ext>
            </a:extLst>
          </p:cNvPr>
          <p:cNvSpPr/>
          <p:nvPr/>
        </p:nvSpPr>
        <p:spPr>
          <a:xfrm>
            <a:off x="1753322" y="3509426"/>
            <a:ext cx="371003" cy="463428"/>
          </a:xfrm>
          <a:custGeom>
            <a:avLst/>
            <a:gdLst>
              <a:gd name="csX0" fmla="*/ 0 w 371003"/>
              <a:gd name="csY0" fmla="*/ 0 h 463428"/>
              <a:gd name="csX1" fmla="*/ 371003 w 371003"/>
              <a:gd name="csY1" fmla="*/ 0 h 463428"/>
              <a:gd name="csX2" fmla="*/ 371003 w 371003"/>
              <a:gd name="csY2" fmla="*/ 463428 h 463428"/>
              <a:gd name="csX3" fmla="*/ 0 w 371003"/>
              <a:gd name="csY3" fmla="*/ 463428 h 463428"/>
              <a:gd name="csX4" fmla="*/ 0 w 371003"/>
              <a:gd name="csY4" fmla="*/ 0 h 463428"/>
            </a:gdLst>
            <a:ahLst/>
            <a:cxnLst>
              <a:cxn ang="0">
                <a:pos x="csX0" y="csY0"/>
              </a:cxn>
              <a:cxn ang="0">
                <a:pos x="csX1" y="csY1"/>
              </a:cxn>
              <a:cxn ang="0">
                <a:pos x="csX2" y="csY2"/>
              </a:cxn>
              <a:cxn ang="0">
                <a:pos x="csX3" y="csY3"/>
              </a:cxn>
              <a:cxn ang="0">
                <a:pos x="csX4" y="csY4"/>
              </a:cxn>
            </a:cxnLst>
            <a:rect l="l" t="t" r="r" b="b"/>
            <a:pathLst>
              <a:path w="371003" h="463428" fill="none" extrusionOk="0">
                <a:moveTo>
                  <a:pt x="0" y="0"/>
                </a:moveTo>
                <a:cubicBezTo>
                  <a:pt x="159941" y="-3185"/>
                  <a:pt x="236307" y="-3493"/>
                  <a:pt x="371003" y="0"/>
                </a:cubicBezTo>
                <a:cubicBezTo>
                  <a:pt x="364889" y="216408"/>
                  <a:pt x="366774" y="286883"/>
                  <a:pt x="371003" y="463428"/>
                </a:cubicBezTo>
                <a:cubicBezTo>
                  <a:pt x="259988" y="460457"/>
                  <a:pt x="149533" y="474681"/>
                  <a:pt x="0" y="463428"/>
                </a:cubicBezTo>
                <a:cubicBezTo>
                  <a:pt x="22012" y="366263"/>
                  <a:pt x="860" y="204349"/>
                  <a:pt x="0" y="0"/>
                </a:cubicBezTo>
                <a:close/>
              </a:path>
              <a:path w="371003" h="463428" stroke="0" extrusionOk="0">
                <a:moveTo>
                  <a:pt x="0" y="0"/>
                </a:moveTo>
                <a:cubicBezTo>
                  <a:pt x="145145" y="12173"/>
                  <a:pt x="255880" y="-8226"/>
                  <a:pt x="371003" y="0"/>
                </a:cubicBezTo>
                <a:cubicBezTo>
                  <a:pt x="358467" y="199182"/>
                  <a:pt x="358981" y="293380"/>
                  <a:pt x="371003" y="463428"/>
                </a:cubicBezTo>
                <a:cubicBezTo>
                  <a:pt x="246717" y="456002"/>
                  <a:pt x="154716" y="461285"/>
                  <a:pt x="0" y="463428"/>
                </a:cubicBezTo>
                <a:cubicBezTo>
                  <a:pt x="-6021" y="245354"/>
                  <a:pt x="1054" y="94766"/>
                  <a:pt x="0" y="0"/>
                </a:cubicBezTo>
                <a:close/>
              </a:path>
            </a:pathLst>
          </a:custGeom>
          <a:solidFill>
            <a:srgbClr val="00B050"/>
          </a:solidFill>
          <a:ln>
            <a:extLst>
              <a:ext uri="{C807C97D-BFC1-408E-A445-0C87EB9F89A2}">
                <ask:lineSketchStyleProps xmlns:ask="http://schemas.microsoft.com/office/drawing/2018/sketchyshapes" sd="8872582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TextBox 1085">
            <a:extLst>
              <a:ext uri="{FF2B5EF4-FFF2-40B4-BE49-F238E27FC236}">
                <a16:creationId xmlns:a16="http://schemas.microsoft.com/office/drawing/2014/main" id="{DF6E3F43-E472-998C-171C-AF8BB30C6A5E}"/>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 name="Rectangle 1">
            <a:extLst>
              <a:ext uri="{FF2B5EF4-FFF2-40B4-BE49-F238E27FC236}">
                <a16:creationId xmlns:a16="http://schemas.microsoft.com/office/drawing/2014/main" id="{83834BB5-C1C4-E26F-67B2-E95746E379B6}"/>
              </a:ext>
            </a:extLst>
          </p:cNvPr>
          <p:cNvSpPr/>
          <p:nvPr/>
        </p:nvSpPr>
        <p:spPr>
          <a:xfrm>
            <a:off x="2179659" y="3512664"/>
            <a:ext cx="1767487" cy="441780"/>
          </a:xfrm>
          <a:custGeom>
            <a:avLst/>
            <a:gdLst>
              <a:gd name="csX0" fmla="*/ 0 w 1767487"/>
              <a:gd name="csY0" fmla="*/ 0 h 441780"/>
              <a:gd name="csX1" fmla="*/ 571487 w 1767487"/>
              <a:gd name="csY1" fmla="*/ 0 h 441780"/>
              <a:gd name="csX2" fmla="*/ 1178325 w 1767487"/>
              <a:gd name="csY2" fmla="*/ 0 h 441780"/>
              <a:gd name="csX3" fmla="*/ 1767487 w 1767487"/>
              <a:gd name="csY3" fmla="*/ 0 h 441780"/>
              <a:gd name="csX4" fmla="*/ 1767487 w 1767487"/>
              <a:gd name="csY4" fmla="*/ 441780 h 441780"/>
              <a:gd name="csX5" fmla="*/ 1160650 w 1767487"/>
              <a:gd name="csY5" fmla="*/ 441780 h 441780"/>
              <a:gd name="csX6" fmla="*/ 606837 w 1767487"/>
              <a:gd name="csY6" fmla="*/ 441780 h 441780"/>
              <a:gd name="csX7" fmla="*/ 0 w 1767487"/>
              <a:gd name="csY7" fmla="*/ 441780 h 441780"/>
              <a:gd name="csX8" fmla="*/ 0 w 1767487"/>
              <a:gd name="csY8" fmla="*/ 0 h 4417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767487" h="441780" fill="none" extrusionOk="0">
                <a:moveTo>
                  <a:pt x="0" y="0"/>
                </a:moveTo>
                <a:cubicBezTo>
                  <a:pt x="156260" y="-44347"/>
                  <a:pt x="385130" y="10184"/>
                  <a:pt x="571487" y="0"/>
                </a:cubicBezTo>
                <a:cubicBezTo>
                  <a:pt x="757844" y="-10184"/>
                  <a:pt x="921949" y="44711"/>
                  <a:pt x="1178325" y="0"/>
                </a:cubicBezTo>
                <a:cubicBezTo>
                  <a:pt x="1434701" y="-44711"/>
                  <a:pt x="1632860" y="4994"/>
                  <a:pt x="1767487" y="0"/>
                </a:cubicBezTo>
                <a:cubicBezTo>
                  <a:pt x="1818421" y="97921"/>
                  <a:pt x="1732202" y="288732"/>
                  <a:pt x="1767487" y="441780"/>
                </a:cubicBezTo>
                <a:cubicBezTo>
                  <a:pt x="1597676" y="488493"/>
                  <a:pt x="1314230" y="371506"/>
                  <a:pt x="1160650" y="441780"/>
                </a:cubicBezTo>
                <a:cubicBezTo>
                  <a:pt x="1007070" y="512054"/>
                  <a:pt x="817273" y="394617"/>
                  <a:pt x="606837" y="441780"/>
                </a:cubicBezTo>
                <a:cubicBezTo>
                  <a:pt x="396401" y="488943"/>
                  <a:pt x="248570" y="380394"/>
                  <a:pt x="0" y="441780"/>
                </a:cubicBezTo>
                <a:cubicBezTo>
                  <a:pt x="-18966" y="299377"/>
                  <a:pt x="34823" y="177256"/>
                  <a:pt x="0" y="0"/>
                </a:cubicBezTo>
                <a:close/>
              </a:path>
              <a:path w="1767487" h="441780" stroke="0" extrusionOk="0">
                <a:moveTo>
                  <a:pt x="0" y="0"/>
                </a:moveTo>
                <a:cubicBezTo>
                  <a:pt x="164607" y="-48577"/>
                  <a:pt x="414134" y="38875"/>
                  <a:pt x="606837" y="0"/>
                </a:cubicBezTo>
                <a:cubicBezTo>
                  <a:pt x="799540" y="-38875"/>
                  <a:pt x="1025467" y="60907"/>
                  <a:pt x="1160650" y="0"/>
                </a:cubicBezTo>
                <a:cubicBezTo>
                  <a:pt x="1295833" y="-60907"/>
                  <a:pt x="1500752" y="68082"/>
                  <a:pt x="1767487" y="0"/>
                </a:cubicBezTo>
                <a:cubicBezTo>
                  <a:pt x="1781160" y="178903"/>
                  <a:pt x="1742590" y="250226"/>
                  <a:pt x="1767487" y="441780"/>
                </a:cubicBezTo>
                <a:cubicBezTo>
                  <a:pt x="1514467" y="457368"/>
                  <a:pt x="1325183" y="413104"/>
                  <a:pt x="1196000" y="441780"/>
                </a:cubicBezTo>
                <a:cubicBezTo>
                  <a:pt x="1066817" y="470456"/>
                  <a:pt x="708300" y="391988"/>
                  <a:pt x="571487" y="441780"/>
                </a:cubicBezTo>
                <a:cubicBezTo>
                  <a:pt x="434674" y="491572"/>
                  <a:pt x="135797" y="396217"/>
                  <a:pt x="0" y="441780"/>
                </a:cubicBezTo>
                <a:cubicBezTo>
                  <a:pt x="-20540" y="242109"/>
                  <a:pt x="45321" y="165880"/>
                  <a:pt x="0" y="0"/>
                </a:cubicBezTo>
                <a:close/>
              </a:path>
            </a:pathLst>
          </a:custGeom>
          <a:solidFill>
            <a:srgbClr val="FFFF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black and white drawing of a stopwatch&#10;&#10;AI-generated content may be incorrect.">
            <a:extLst>
              <a:ext uri="{FF2B5EF4-FFF2-40B4-BE49-F238E27FC236}">
                <a16:creationId xmlns:a16="http://schemas.microsoft.com/office/drawing/2014/main" id="{670DB85A-38B7-F509-5EF0-16A79D156867}"/>
              </a:ext>
            </a:extLst>
          </p:cNvPr>
          <p:cNvPicPr>
            <a:picLocks noChangeAspect="1"/>
          </p:cNvPicPr>
          <p:nvPr/>
        </p:nvPicPr>
        <p:blipFill>
          <a:blip r:embed="rId4"/>
          <a:stretch>
            <a:fillRect/>
          </a:stretch>
        </p:blipFill>
        <p:spPr>
          <a:xfrm>
            <a:off x="3559740" y="5830634"/>
            <a:ext cx="504979" cy="561800"/>
          </a:xfrm>
          <a:prstGeom prst="rect">
            <a:avLst/>
          </a:prstGeom>
        </p:spPr>
      </p:pic>
      <p:sp>
        <p:nvSpPr>
          <p:cNvPr id="6" name="TextBox 5">
            <a:extLst>
              <a:ext uri="{FF2B5EF4-FFF2-40B4-BE49-F238E27FC236}">
                <a16:creationId xmlns:a16="http://schemas.microsoft.com/office/drawing/2014/main" id="{4DA709A0-7DD7-7078-5DEC-B6082C012325}"/>
              </a:ext>
            </a:extLst>
          </p:cNvPr>
          <p:cNvSpPr txBox="1"/>
          <p:nvPr/>
        </p:nvSpPr>
        <p:spPr>
          <a:xfrm>
            <a:off x="4313191" y="5830634"/>
            <a:ext cx="1330863" cy="584775"/>
          </a:xfrm>
          <a:prstGeom prst="rect">
            <a:avLst/>
          </a:prstGeom>
          <a:noFill/>
        </p:spPr>
        <p:txBody>
          <a:bodyPr wrap="square">
            <a:spAutoFit/>
          </a:bodyPr>
          <a:lstStyle/>
          <a:p>
            <a:pPr algn="ctr"/>
            <a:r>
              <a:rPr lang="en-US" sz="3200" b="1">
                <a:solidFill>
                  <a:srgbClr val="C00000"/>
                </a:solidFill>
              </a:rPr>
              <a:t>FAILS!</a:t>
            </a:r>
          </a:p>
        </p:txBody>
      </p:sp>
      <p:sp>
        <p:nvSpPr>
          <p:cNvPr id="7" name="TextBox 6">
            <a:extLst>
              <a:ext uri="{FF2B5EF4-FFF2-40B4-BE49-F238E27FC236}">
                <a16:creationId xmlns:a16="http://schemas.microsoft.com/office/drawing/2014/main" id="{1034E5B2-537F-997A-C055-12682CCDBABC}"/>
              </a:ext>
            </a:extLst>
          </p:cNvPr>
          <p:cNvSpPr txBox="1"/>
          <p:nvPr/>
        </p:nvSpPr>
        <p:spPr>
          <a:xfrm>
            <a:off x="6182194" y="2752588"/>
            <a:ext cx="2836802" cy="523220"/>
          </a:xfrm>
          <a:prstGeom prst="rect">
            <a:avLst/>
          </a:prstGeom>
          <a:noFill/>
        </p:spPr>
        <p:txBody>
          <a:bodyPr wrap="none" rtlCol="0">
            <a:spAutoFit/>
          </a:bodyPr>
          <a:lstStyle/>
          <a:p>
            <a:r>
              <a:rPr lang="en-US" sz="2800"/>
              <a:t>When did go bad?</a:t>
            </a:r>
          </a:p>
        </p:txBody>
      </p:sp>
      <p:sp>
        <p:nvSpPr>
          <p:cNvPr id="8" name="TextBox 7">
            <a:extLst>
              <a:ext uri="{FF2B5EF4-FFF2-40B4-BE49-F238E27FC236}">
                <a16:creationId xmlns:a16="http://schemas.microsoft.com/office/drawing/2014/main" id="{9A8C46CE-3D78-713E-3299-429BD53F28E1}"/>
              </a:ext>
            </a:extLst>
          </p:cNvPr>
          <p:cNvSpPr txBox="1"/>
          <p:nvPr/>
        </p:nvSpPr>
        <p:spPr>
          <a:xfrm>
            <a:off x="6182194" y="3479530"/>
            <a:ext cx="1335687" cy="523220"/>
          </a:xfrm>
          <a:prstGeom prst="rect">
            <a:avLst/>
          </a:prstGeom>
          <a:noFill/>
        </p:spPr>
        <p:txBody>
          <a:bodyPr wrap="none" rtlCol="0">
            <a:spAutoFit/>
          </a:bodyPr>
          <a:lstStyle/>
          <a:p>
            <a:r>
              <a:rPr lang="en-US" sz="2800"/>
              <a:t>Where?</a:t>
            </a:r>
          </a:p>
        </p:txBody>
      </p:sp>
      <p:pic>
        <p:nvPicPr>
          <p:cNvPr id="9" name="done_person">
            <a:extLst>
              <a:ext uri="{FF2B5EF4-FFF2-40B4-BE49-F238E27FC236}">
                <a16:creationId xmlns:a16="http://schemas.microsoft.com/office/drawing/2014/main" id="{46CE2CC3-B76A-4999-13AD-B23564750193}"/>
              </a:ext>
            </a:extLst>
          </p:cNvPr>
          <p:cNvPicPr>
            <a:picLocks noChangeAspect="1"/>
          </p:cNvPicPr>
          <p:nvPr/>
        </p:nvPicPr>
        <p:blipFill>
          <a:blip r:embed="rId5"/>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263520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dissolve">
                                      <p:cBhvr>
                                        <p:cTn id="12" dur="500"/>
                                        <p:tgtEl>
                                          <p:spTgt spid="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dissolv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2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Effect transition="in" filter="dissolve">
                                      <p:cBhvr>
                                        <p:cTn id="45" dur="500"/>
                                        <p:tgtEl>
                                          <p:spTgt spid="6">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7" grpId="0" animBg="1"/>
      <p:bldP spid="40" grpId="0" animBg="1"/>
      <p:bldP spid="2" grpId="0" animBg="1"/>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0DE817-9C53-E9C4-BB0E-F95384722534}"/>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764F28DD-C0D8-53B4-B49C-2F027776EA49}"/>
              </a:ext>
            </a:extLst>
          </p:cNvPr>
          <p:cNvSpPr/>
          <p:nvPr/>
        </p:nvSpPr>
        <p:spPr>
          <a:xfrm>
            <a:off x="3521320" y="2629955"/>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C4ACFAB0-6E1A-A800-2AFC-5C26A22EDD69}"/>
              </a:ext>
            </a:extLst>
          </p:cNvPr>
          <p:cNvSpPr/>
          <p:nvPr/>
        </p:nvSpPr>
        <p:spPr>
          <a:xfrm>
            <a:off x="1110128" y="2629955"/>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A771989E-2446-78C8-0E5D-59B17A2A5914}"/>
              </a:ext>
            </a:extLst>
          </p:cNvPr>
          <p:cNvSpPr/>
          <p:nvPr/>
        </p:nvSpPr>
        <p:spPr>
          <a:xfrm>
            <a:off x="5931491" y="2629955"/>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C77A8B0-7FDD-0D55-DE1E-7CFD2AF1BFA6}"/>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6A383F-0615-C138-AF2E-0F78F95D134D}"/>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81DFFF0-6795-FE99-EC19-EBA4CB725B3B}"/>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6CB3D7DA-93DA-3742-CE81-3C845F6DB3E0}"/>
              </a:ext>
            </a:extLst>
          </p:cNvPr>
          <p:cNvSpPr/>
          <p:nvPr/>
        </p:nvSpPr>
        <p:spPr>
          <a:xfrm>
            <a:off x="8341662" y="2616090"/>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ADEF5638-8870-5862-6576-CFC3A032463C}"/>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8E674B9E-B76E-58FF-F645-AE960F2F24E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5" name="TextBox 24">
            <a:extLst>
              <a:ext uri="{FF2B5EF4-FFF2-40B4-BE49-F238E27FC236}">
                <a16:creationId xmlns:a16="http://schemas.microsoft.com/office/drawing/2014/main" id="{BFB1C9BD-C5BA-D99A-BC1C-C1A7482DBBE3}"/>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9D66C4D2-34F1-534E-F084-EC863E52AA2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7503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dissolv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8" grpId="0"/>
      <p:bldP spid="19" grpId="0" animBg="1"/>
      <p:bldP spid="26"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B469EA-544E-703E-9A0A-41ECB8680BDB}"/>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0A65437F-0069-5440-825B-E2AAF8553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0" name="Rounded Rectangle 29">
            <a:extLst>
              <a:ext uri="{FF2B5EF4-FFF2-40B4-BE49-F238E27FC236}">
                <a16:creationId xmlns:a16="http://schemas.microsoft.com/office/drawing/2014/main" id="{18A3EDE9-3B18-8094-8C02-05C923F19A5E}"/>
              </a:ext>
            </a:extLst>
          </p:cNvPr>
          <p:cNvSpPr/>
          <p:nvPr/>
        </p:nvSpPr>
        <p:spPr>
          <a:xfrm>
            <a:off x="1237563"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1</a:t>
            </a:r>
          </a:p>
        </p:txBody>
      </p:sp>
      <p:sp>
        <p:nvSpPr>
          <p:cNvPr id="31" name="Rectangle 30">
            <a:extLst>
              <a:ext uri="{FF2B5EF4-FFF2-40B4-BE49-F238E27FC236}">
                <a16:creationId xmlns:a16="http://schemas.microsoft.com/office/drawing/2014/main" id="{B1582905-AE59-A400-D9C8-8957CD0397EF}"/>
              </a:ext>
            </a:extLst>
          </p:cNvPr>
          <p:cNvSpPr/>
          <p:nvPr/>
        </p:nvSpPr>
        <p:spPr>
          <a:xfrm>
            <a:off x="1332906" y="2901508"/>
            <a:ext cx="748142" cy="527492"/>
          </a:xfrm>
          <a:custGeom>
            <a:avLst/>
            <a:gdLst>
              <a:gd name="csX0" fmla="*/ 0 w 748142"/>
              <a:gd name="csY0" fmla="*/ 0 h 527492"/>
              <a:gd name="csX1" fmla="*/ 381552 w 748142"/>
              <a:gd name="csY1" fmla="*/ 0 h 527492"/>
              <a:gd name="csX2" fmla="*/ 748142 w 748142"/>
              <a:gd name="csY2" fmla="*/ 0 h 527492"/>
              <a:gd name="csX3" fmla="*/ 748142 w 748142"/>
              <a:gd name="csY3" fmla="*/ 527492 h 527492"/>
              <a:gd name="csX4" fmla="*/ 381552 w 748142"/>
              <a:gd name="csY4" fmla="*/ 527492 h 527492"/>
              <a:gd name="csX5" fmla="*/ 0 w 748142"/>
              <a:gd name="csY5" fmla="*/ 527492 h 527492"/>
              <a:gd name="csX6" fmla="*/ 0 w 748142"/>
              <a:gd name="csY6" fmla="*/ 0 h 5274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48142" h="527492" fill="none" extrusionOk="0">
                <a:moveTo>
                  <a:pt x="0" y="0"/>
                </a:moveTo>
                <a:cubicBezTo>
                  <a:pt x="111011" y="10142"/>
                  <a:pt x="208690" y="17831"/>
                  <a:pt x="381552" y="0"/>
                </a:cubicBezTo>
                <a:cubicBezTo>
                  <a:pt x="554414" y="-17831"/>
                  <a:pt x="570953" y="14778"/>
                  <a:pt x="748142" y="0"/>
                </a:cubicBezTo>
                <a:cubicBezTo>
                  <a:pt x="750321" y="181781"/>
                  <a:pt x="743329" y="368986"/>
                  <a:pt x="748142" y="527492"/>
                </a:cubicBezTo>
                <a:cubicBezTo>
                  <a:pt x="570233" y="515110"/>
                  <a:pt x="512620" y="541158"/>
                  <a:pt x="381552" y="527492"/>
                </a:cubicBezTo>
                <a:cubicBezTo>
                  <a:pt x="250484" y="513827"/>
                  <a:pt x="150386" y="534094"/>
                  <a:pt x="0" y="527492"/>
                </a:cubicBezTo>
                <a:cubicBezTo>
                  <a:pt x="-10045" y="382620"/>
                  <a:pt x="5982" y="161416"/>
                  <a:pt x="0" y="0"/>
                </a:cubicBezTo>
                <a:close/>
              </a:path>
              <a:path w="748142" h="527492" stroke="0" extrusionOk="0">
                <a:moveTo>
                  <a:pt x="0" y="0"/>
                </a:moveTo>
                <a:cubicBezTo>
                  <a:pt x="179747" y="-14435"/>
                  <a:pt x="206292" y="-6141"/>
                  <a:pt x="381552" y="0"/>
                </a:cubicBezTo>
                <a:cubicBezTo>
                  <a:pt x="556812" y="6141"/>
                  <a:pt x="567947" y="-17571"/>
                  <a:pt x="748142" y="0"/>
                </a:cubicBezTo>
                <a:cubicBezTo>
                  <a:pt x="736583" y="185716"/>
                  <a:pt x="757990" y="268365"/>
                  <a:pt x="748142" y="527492"/>
                </a:cubicBezTo>
                <a:cubicBezTo>
                  <a:pt x="637709" y="540737"/>
                  <a:pt x="557436" y="536989"/>
                  <a:pt x="374071" y="527492"/>
                </a:cubicBezTo>
                <a:cubicBezTo>
                  <a:pt x="190706" y="517995"/>
                  <a:pt x="116849" y="514493"/>
                  <a:pt x="0" y="527492"/>
                </a:cubicBezTo>
                <a:cubicBezTo>
                  <a:pt x="21049" y="335313"/>
                  <a:pt x="7697" y="234749"/>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3FBFD9E-6734-58C9-A558-7EB4F166EC1D}"/>
              </a:ext>
            </a:extLst>
          </p:cNvPr>
          <p:cNvSpPr/>
          <p:nvPr/>
        </p:nvSpPr>
        <p:spPr>
          <a:xfrm>
            <a:off x="5409842" y="305598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B8301A03-8A70-D312-D5CC-3E5D49A3A353}"/>
              </a:ext>
            </a:extLst>
          </p:cNvPr>
          <p:cNvSpPr/>
          <p:nvPr/>
        </p:nvSpPr>
        <p:spPr>
          <a:xfrm>
            <a:off x="5922675" y="3109694"/>
            <a:ext cx="271581" cy="250407"/>
          </a:xfrm>
          <a:custGeom>
            <a:avLst/>
            <a:gdLst>
              <a:gd name="csX0" fmla="*/ 0 w 271581"/>
              <a:gd name="csY0" fmla="*/ 0 h 250407"/>
              <a:gd name="csX1" fmla="*/ 271581 w 271581"/>
              <a:gd name="csY1" fmla="*/ 0 h 250407"/>
              <a:gd name="csX2" fmla="*/ 271581 w 271581"/>
              <a:gd name="csY2" fmla="*/ 250407 h 250407"/>
              <a:gd name="csX3" fmla="*/ 0 w 271581"/>
              <a:gd name="csY3" fmla="*/ 250407 h 250407"/>
              <a:gd name="csX4" fmla="*/ 0 w 271581"/>
              <a:gd name="csY4" fmla="*/ 0 h 250407"/>
            </a:gdLst>
            <a:ahLst/>
            <a:cxnLst>
              <a:cxn ang="0">
                <a:pos x="csX0" y="csY0"/>
              </a:cxn>
              <a:cxn ang="0">
                <a:pos x="csX1" y="csY1"/>
              </a:cxn>
              <a:cxn ang="0">
                <a:pos x="csX2" y="csY2"/>
              </a:cxn>
              <a:cxn ang="0">
                <a:pos x="csX3" y="csY3"/>
              </a:cxn>
              <a:cxn ang="0">
                <a:pos x="csX4" y="csY4"/>
              </a:cxn>
            </a:cxnLst>
            <a:rect l="l" t="t" r="r" b="b"/>
            <a:pathLst>
              <a:path w="271581" h="250407" fill="none" extrusionOk="0">
                <a:moveTo>
                  <a:pt x="0" y="0"/>
                </a:moveTo>
                <a:cubicBezTo>
                  <a:pt x="77946" y="-22764"/>
                  <a:pt x="190406" y="20520"/>
                  <a:pt x="271581" y="0"/>
                </a:cubicBezTo>
                <a:cubicBezTo>
                  <a:pt x="278227" y="120252"/>
                  <a:pt x="242200" y="128877"/>
                  <a:pt x="271581" y="250407"/>
                </a:cubicBezTo>
                <a:cubicBezTo>
                  <a:pt x="137431" y="274653"/>
                  <a:pt x="91155" y="225913"/>
                  <a:pt x="0" y="250407"/>
                </a:cubicBezTo>
                <a:cubicBezTo>
                  <a:pt x="-28628" y="167548"/>
                  <a:pt x="7455" y="88204"/>
                  <a:pt x="0" y="0"/>
                </a:cubicBezTo>
                <a:close/>
              </a:path>
              <a:path w="271581" h="250407" stroke="0" extrusionOk="0">
                <a:moveTo>
                  <a:pt x="0" y="0"/>
                </a:moveTo>
                <a:cubicBezTo>
                  <a:pt x="104411" y="-13432"/>
                  <a:pt x="189043" y="3943"/>
                  <a:pt x="271581" y="0"/>
                </a:cubicBezTo>
                <a:cubicBezTo>
                  <a:pt x="289358" y="84864"/>
                  <a:pt x="265548" y="186189"/>
                  <a:pt x="271581" y="250407"/>
                </a:cubicBezTo>
                <a:cubicBezTo>
                  <a:pt x="200311" y="276570"/>
                  <a:pt x="82420" y="235371"/>
                  <a:pt x="0" y="250407"/>
                </a:cubicBezTo>
                <a:cubicBezTo>
                  <a:pt x="-6489" y="198891"/>
                  <a:pt x="1975" y="102133"/>
                  <a:pt x="0" y="0"/>
                </a:cubicBezTo>
                <a:close/>
              </a:path>
            </a:pathLst>
          </a:custGeom>
          <a:solidFill>
            <a:srgbClr val="7030A0"/>
          </a:solidFill>
          <a:ln>
            <a:extLst>
              <a:ext uri="{C807C97D-BFC1-408E-A445-0C87EB9F89A2}">
                <ask:lineSketchStyleProps xmlns:ask="http://schemas.microsoft.com/office/drawing/2018/sketchyshapes" sd="287622977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24C1F0FE-38BF-3AD2-1361-B82393D990F5}"/>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5B48840-E07C-3E0A-9E31-553D539FE230}"/>
              </a:ext>
            </a:extLst>
          </p:cNvPr>
          <p:cNvSpPr/>
          <p:nvPr/>
        </p:nvSpPr>
        <p:spPr>
          <a:xfrm>
            <a:off x="2235344" y="2849813"/>
            <a:ext cx="1461030" cy="612827"/>
          </a:xfrm>
          <a:custGeom>
            <a:avLst/>
            <a:gdLst>
              <a:gd name="csX0" fmla="*/ 0 w 1461030"/>
              <a:gd name="csY0" fmla="*/ 0 h 612827"/>
              <a:gd name="csX1" fmla="*/ 487010 w 1461030"/>
              <a:gd name="csY1" fmla="*/ 0 h 612827"/>
              <a:gd name="csX2" fmla="*/ 974020 w 1461030"/>
              <a:gd name="csY2" fmla="*/ 0 h 612827"/>
              <a:gd name="csX3" fmla="*/ 1461030 w 1461030"/>
              <a:gd name="csY3" fmla="*/ 0 h 612827"/>
              <a:gd name="csX4" fmla="*/ 1461030 w 1461030"/>
              <a:gd name="csY4" fmla="*/ 612827 h 612827"/>
              <a:gd name="csX5" fmla="*/ 959410 w 1461030"/>
              <a:gd name="csY5" fmla="*/ 612827 h 612827"/>
              <a:gd name="csX6" fmla="*/ 472400 w 1461030"/>
              <a:gd name="csY6" fmla="*/ 612827 h 612827"/>
              <a:gd name="csX7" fmla="*/ 0 w 1461030"/>
              <a:gd name="csY7" fmla="*/ 612827 h 612827"/>
              <a:gd name="csX8" fmla="*/ 0 w 1461030"/>
              <a:gd name="csY8" fmla="*/ 0 h 612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461030" h="612827" fill="none" extrusionOk="0">
                <a:moveTo>
                  <a:pt x="0" y="0"/>
                </a:moveTo>
                <a:cubicBezTo>
                  <a:pt x="187481" y="9344"/>
                  <a:pt x="334829" y="20846"/>
                  <a:pt x="487010" y="0"/>
                </a:cubicBezTo>
                <a:cubicBezTo>
                  <a:pt x="639191" y="-20846"/>
                  <a:pt x="831165" y="-5402"/>
                  <a:pt x="974020" y="0"/>
                </a:cubicBezTo>
                <a:cubicBezTo>
                  <a:pt x="1116875" y="5402"/>
                  <a:pt x="1360412" y="-158"/>
                  <a:pt x="1461030" y="0"/>
                </a:cubicBezTo>
                <a:cubicBezTo>
                  <a:pt x="1452792" y="285334"/>
                  <a:pt x="1489061" y="454051"/>
                  <a:pt x="1461030" y="612827"/>
                </a:cubicBezTo>
                <a:cubicBezTo>
                  <a:pt x="1275135" y="617230"/>
                  <a:pt x="1164082" y="605851"/>
                  <a:pt x="959410" y="612827"/>
                </a:cubicBezTo>
                <a:cubicBezTo>
                  <a:pt x="754738" y="619803"/>
                  <a:pt x="629779" y="601346"/>
                  <a:pt x="472400" y="612827"/>
                </a:cubicBezTo>
                <a:cubicBezTo>
                  <a:pt x="315021" y="624309"/>
                  <a:pt x="204842" y="620633"/>
                  <a:pt x="0" y="612827"/>
                </a:cubicBezTo>
                <a:cubicBezTo>
                  <a:pt x="-25451" y="334624"/>
                  <a:pt x="-17488" y="151313"/>
                  <a:pt x="0" y="0"/>
                </a:cubicBezTo>
                <a:close/>
              </a:path>
              <a:path w="1461030" h="612827" stroke="0" extrusionOk="0">
                <a:moveTo>
                  <a:pt x="0" y="0"/>
                </a:moveTo>
                <a:cubicBezTo>
                  <a:pt x="182403" y="22614"/>
                  <a:pt x="343934" y="-3694"/>
                  <a:pt x="501620" y="0"/>
                </a:cubicBezTo>
                <a:cubicBezTo>
                  <a:pt x="659306" y="3694"/>
                  <a:pt x="837613" y="-988"/>
                  <a:pt x="1017851" y="0"/>
                </a:cubicBezTo>
                <a:cubicBezTo>
                  <a:pt x="1198089" y="988"/>
                  <a:pt x="1279734" y="-19385"/>
                  <a:pt x="1461030" y="0"/>
                </a:cubicBezTo>
                <a:cubicBezTo>
                  <a:pt x="1442072" y="217665"/>
                  <a:pt x="1477148" y="457380"/>
                  <a:pt x="1461030" y="612827"/>
                </a:cubicBezTo>
                <a:cubicBezTo>
                  <a:pt x="1284315" y="605937"/>
                  <a:pt x="1172205" y="625255"/>
                  <a:pt x="974020" y="612827"/>
                </a:cubicBezTo>
                <a:cubicBezTo>
                  <a:pt x="775835" y="600400"/>
                  <a:pt x="733635" y="630819"/>
                  <a:pt x="501620" y="612827"/>
                </a:cubicBezTo>
                <a:cubicBezTo>
                  <a:pt x="269605" y="594835"/>
                  <a:pt x="149974" y="603800"/>
                  <a:pt x="0" y="612827"/>
                </a:cubicBezTo>
                <a:cubicBezTo>
                  <a:pt x="-16794" y="478061"/>
                  <a:pt x="13639" y="278612"/>
                  <a:pt x="0" y="0"/>
                </a:cubicBezTo>
                <a:close/>
              </a:path>
            </a:pathLst>
          </a:custGeom>
          <a:solidFill>
            <a:srgbClr val="002060"/>
          </a:solidFill>
          <a:ln>
            <a:extLst>
              <a:ext uri="{C807C97D-BFC1-408E-A445-0C87EB9F89A2}">
                <ask:lineSketchStyleProps xmlns:ask="http://schemas.microsoft.com/office/drawing/2018/sketchyshapes" sd="25955082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1FDD83E-12AD-F2D6-2C59-EA1F84DF6905}"/>
              </a:ext>
            </a:extLst>
          </p:cNvPr>
          <p:cNvSpPr/>
          <p:nvPr/>
        </p:nvSpPr>
        <p:spPr>
          <a:xfrm>
            <a:off x="4949475" y="2901508"/>
            <a:ext cx="371003" cy="463428"/>
          </a:xfrm>
          <a:custGeom>
            <a:avLst/>
            <a:gdLst>
              <a:gd name="csX0" fmla="*/ 0 w 371003"/>
              <a:gd name="csY0" fmla="*/ 0 h 463428"/>
              <a:gd name="csX1" fmla="*/ 371003 w 371003"/>
              <a:gd name="csY1" fmla="*/ 0 h 463428"/>
              <a:gd name="csX2" fmla="*/ 371003 w 371003"/>
              <a:gd name="csY2" fmla="*/ 463428 h 463428"/>
              <a:gd name="csX3" fmla="*/ 0 w 371003"/>
              <a:gd name="csY3" fmla="*/ 463428 h 463428"/>
              <a:gd name="csX4" fmla="*/ 0 w 371003"/>
              <a:gd name="csY4" fmla="*/ 0 h 463428"/>
            </a:gdLst>
            <a:ahLst/>
            <a:cxnLst>
              <a:cxn ang="0">
                <a:pos x="csX0" y="csY0"/>
              </a:cxn>
              <a:cxn ang="0">
                <a:pos x="csX1" y="csY1"/>
              </a:cxn>
              <a:cxn ang="0">
                <a:pos x="csX2" y="csY2"/>
              </a:cxn>
              <a:cxn ang="0">
                <a:pos x="csX3" y="csY3"/>
              </a:cxn>
              <a:cxn ang="0">
                <a:pos x="csX4" y="csY4"/>
              </a:cxn>
            </a:cxnLst>
            <a:rect l="l" t="t" r="r" b="b"/>
            <a:pathLst>
              <a:path w="371003" h="463428" fill="none" extrusionOk="0">
                <a:moveTo>
                  <a:pt x="0" y="0"/>
                </a:moveTo>
                <a:cubicBezTo>
                  <a:pt x="159941" y="-3185"/>
                  <a:pt x="236307" y="-3493"/>
                  <a:pt x="371003" y="0"/>
                </a:cubicBezTo>
                <a:cubicBezTo>
                  <a:pt x="364889" y="216408"/>
                  <a:pt x="366774" y="286883"/>
                  <a:pt x="371003" y="463428"/>
                </a:cubicBezTo>
                <a:cubicBezTo>
                  <a:pt x="259988" y="460457"/>
                  <a:pt x="149533" y="474681"/>
                  <a:pt x="0" y="463428"/>
                </a:cubicBezTo>
                <a:cubicBezTo>
                  <a:pt x="22012" y="366263"/>
                  <a:pt x="860" y="204349"/>
                  <a:pt x="0" y="0"/>
                </a:cubicBezTo>
                <a:close/>
              </a:path>
              <a:path w="371003" h="463428" stroke="0" extrusionOk="0">
                <a:moveTo>
                  <a:pt x="0" y="0"/>
                </a:moveTo>
                <a:cubicBezTo>
                  <a:pt x="145145" y="12173"/>
                  <a:pt x="255880" y="-8226"/>
                  <a:pt x="371003" y="0"/>
                </a:cubicBezTo>
                <a:cubicBezTo>
                  <a:pt x="358467" y="199182"/>
                  <a:pt x="358981" y="293380"/>
                  <a:pt x="371003" y="463428"/>
                </a:cubicBezTo>
                <a:cubicBezTo>
                  <a:pt x="246717" y="456002"/>
                  <a:pt x="154716" y="461285"/>
                  <a:pt x="0" y="463428"/>
                </a:cubicBezTo>
                <a:cubicBezTo>
                  <a:pt x="-6021" y="245354"/>
                  <a:pt x="1054" y="94766"/>
                  <a:pt x="0" y="0"/>
                </a:cubicBezTo>
                <a:close/>
              </a:path>
            </a:pathLst>
          </a:custGeom>
          <a:solidFill>
            <a:srgbClr val="00B050"/>
          </a:solidFill>
          <a:ln>
            <a:extLst>
              <a:ext uri="{C807C97D-BFC1-408E-A445-0C87EB9F89A2}">
                <ask:lineSketchStyleProps xmlns:ask="http://schemas.microsoft.com/office/drawing/2018/sketchyshapes" sd="8872582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TextBox 1085">
            <a:extLst>
              <a:ext uri="{FF2B5EF4-FFF2-40B4-BE49-F238E27FC236}">
                <a16:creationId xmlns:a16="http://schemas.microsoft.com/office/drawing/2014/main" id="{86C09474-7A34-B8D5-95F0-BEA6E1AE2E01}"/>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 name="Rectangle 1">
            <a:extLst>
              <a:ext uri="{FF2B5EF4-FFF2-40B4-BE49-F238E27FC236}">
                <a16:creationId xmlns:a16="http://schemas.microsoft.com/office/drawing/2014/main" id="{DED23342-6784-F12A-D883-FB7A592CC66E}"/>
              </a:ext>
            </a:extLst>
          </p:cNvPr>
          <p:cNvSpPr/>
          <p:nvPr/>
        </p:nvSpPr>
        <p:spPr>
          <a:xfrm>
            <a:off x="8570289" y="2968963"/>
            <a:ext cx="1767487" cy="441780"/>
          </a:xfrm>
          <a:custGeom>
            <a:avLst/>
            <a:gdLst>
              <a:gd name="csX0" fmla="*/ 0 w 1767487"/>
              <a:gd name="csY0" fmla="*/ 0 h 441780"/>
              <a:gd name="csX1" fmla="*/ 571487 w 1767487"/>
              <a:gd name="csY1" fmla="*/ 0 h 441780"/>
              <a:gd name="csX2" fmla="*/ 1178325 w 1767487"/>
              <a:gd name="csY2" fmla="*/ 0 h 441780"/>
              <a:gd name="csX3" fmla="*/ 1767487 w 1767487"/>
              <a:gd name="csY3" fmla="*/ 0 h 441780"/>
              <a:gd name="csX4" fmla="*/ 1767487 w 1767487"/>
              <a:gd name="csY4" fmla="*/ 441780 h 441780"/>
              <a:gd name="csX5" fmla="*/ 1160650 w 1767487"/>
              <a:gd name="csY5" fmla="*/ 441780 h 441780"/>
              <a:gd name="csX6" fmla="*/ 606837 w 1767487"/>
              <a:gd name="csY6" fmla="*/ 441780 h 441780"/>
              <a:gd name="csX7" fmla="*/ 0 w 1767487"/>
              <a:gd name="csY7" fmla="*/ 441780 h 441780"/>
              <a:gd name="csX8" fmla="*/ 0 w 1767487"/>
              <a:gd name="csY8" fmla="*/ 0 h 4417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767487" h="441780" fill="none" extrusionOk="0">
                <a:moveTo>
                  <a:pt x="0" y="0"/>
                </a:moveTo>
                <a:cubicBezTo>
                  <a:pt x="156260" y="-44347"/>
                  <a:pt x="385130" y="10184"/>
                  <a:pt x="571487" y="0"/>
                </a:cubicBezTo>
                <a:cubicBezTo>
                  <a:pt x="757844" y="-10184"/>
                  <a:pt x="921949" y="44711"/>
                  <a:pt x="1178325" y="0"/>
                </a:cubicBezTo>
                <a:cubicBezTo>
                  <a:pt x="1434701" y="-44711"/>
                  <a:pt x="1632860" y="4994"/>
                  <a:pt x="1767487" y="0"/>
                </a:cubicBezTo>
                <a:cubicBezTo>
                  <a:pt x="1818421" y="97921"/>
                  <a:pt x="1732202" y="288732"/>
                  <a:pt x="1767487" y="441780"/>
                </a:cubicBezTo>
                <a:cubicBezTo>
                  <a:pt x="1597676" y="488493"/>
                  <a:pt x="1314230" y="371506"/>
                  <a:pt x="1160650" y="441780"/>
                </a:cubicBezTo>
                <a:cubicBezTo>
                  <a:pt x="1007070" y="512054"/>
                  <a:pt x="817273" y="394617"/>
                  <a:pt x="606837" y="441780"/>
                </a:cubicBezTo>
                <a:cubicBezTo>
                  <a:pt x="396401" y="488943"/>
                  <a:pt x="248570" y="380394"/>
                  <a:pt x="0" y="441780"/>
                </a:cubicBezTo>
                <a:cubicBezTo>
                  <a:pt x="-18966" y="299377"/>
                  <a:pt x="34823" y="177256"/>
                  <a:pt x="0" y="0"/>
                </a:cubicBezTo>
                <a:close/>
              </a:path>
              <a:path w="1767487" h="441780" stroke="0" extrusionOk="0">
                <a:moveTo>
                  <a:pt x="0" y="0"/>
                </a:moveTo>
                <a:cubicBezTo>
                  <a:pt x="164607" y="-48577"/>
                  <a:pt x="414134" y="38875"/>
                  <a:pt x="606837" y="0"/>
                </a:cubicBezTo>
                <a:cubicBezTo>
                  <a:pt x="799540" y="-38875"/>
                  <a:pt x="1025467" y="60907"/>
                  <a:pt x="1160650" y="0"/>
                </a:cubicBezTo>
                <a:cubicBezTo>
                  <a:pt x="1295833" y="-60907"/>
                  <a:pt x="1500752" y="68082"/>
                  <a:pt x="1767487" y="0"/>
                </a:cubicBezTo>
                <a:cubicBezTo>
                  <a:pt x="1781160" y="178903"/>
                  <a:pt x="1742590" y="250226"/>
                  <a:pt x="1767487" y="441780"/>
                </a:cubicBezTo>
                <a:cubicBezTo>
                  <a:pt x="1514467" y="457368"/>
                  <a:pt x="1325183" y="413104"/>
                  <a:pt x="1196000" y="441780"/>
                </a:cubicBezTo>
                <a:cubicBezTo>
                  <a:pt x="1066817" y="470456"/>
                  <a:pt x="708300" y="391988"/>
                  <a:pt x="571487" y="441780"/>
                </a:cubicBezTo>
                <a:cubicBezTo>
                  <a:pt x="434674" y="491572"/>
                  <a:pt x="135797" y="396217"/>
                  <a:pt x="0" y="441780"/>
                </a:cubicBezTo>
                <a:cubicBezTo>
                  <a:pt x="-20540" y="242109"/>
                  <a:pt x="45321" y="165880"/>
                  <a:pt x="0" y="0"/>
                </a:cubicBezTo>
                <a:close/>
              </a:path>
            </a:pathLst>
          </a:custGeom>
          <a:solidFill>
            <a:srgbClr val="FFFF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a:extLst>
              <a:ext uri="{FF2B5EF4-FFF2-40B4-BE49-F238E27FC236}">
                <a16:creationId xmlns:a16="http://schemas.microsoft.com/office/drawing/2014/main" id="{BC35432B-D08F-097C-E5D2-60D604989ECD}"/>
              </a:ext>
            </a:extLst>
          </p:cNvPr>
          <p:cNvSpPr/>
          <p:nvPr/>
        </p:nvSpPr>
        <p:spPr>
          <a:xfrm>
            <a:off x="4866680"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2</a:t>
            </a:r>
          </a:p>
        </p:txBody>
      </p:sp>
      <p:sp>
        <p:nvSpPr>
          <p:cNvPr id="16" name="Rounded Rectangle 15">
            <a:extLst>
              <a:ext uri="{FF2B5EF4-FFF2-40B4-BE49-F238E27FC236}">
                <a16:creationId xmlns:a16="http://schemas.microsoft.com/office/drawing/2014/main" id="{0CBD6513-636D-0560-0DF8-016DA34F4CC2}"/>
              </a:ext>
            </a:extLst>
          </p:cNvPr>
          <p:cNvSpPr/>
          <p:nvPr/>
        </p:nvSpPr>
        <p:spPr>
          <a:xfrm>
            <a:off x="4674609"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AC52D2C-69E9-B830-92DE-63D5ABFC8AA6}"/>
              </a:ext>
            </a:extLst>
          </p:cNvPr>
          <p:cNvSpPr txBox="1"/>
          <p:nvPr/>
        </p:nvSpPr>
        <p:spPr>
          <a:xfrm>
            <a:off x="5394243"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8" name="Rounded Rectangle 27">
            <a:extLst>
              <a:ext uri="{FF2B5EF4-FFF2-40B4-BE49-F238E27FC236}">
                <a16:creationId xmlns:a16="http://schemas.microsoft.com/office/drawing/2014/main" id="{2B101AC2-CAE8-3C91-386A-1D7157EF59E7}"/>
              </a:ext>
            </a:extLst>
          </p:cNvPr>
          <p:cNvSpPr/>
          <p:nvPr/>
        </p:nvSpPr>
        <p:spPr>
          <a:xfrm>
            <a:off x="8487494"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3</a:t>
            </a:r>
          </a:p>
        </p:txBody>
      </p:sp>
      <p:sp>
        <p:nvSpPr>
          <p:cNvPr id="29" name="Rounded Rectangle 28">
            <a:extLst>
              <a:ext uri="{FF2B5EF4-FFF2-40B4-BE49-F238E27FC236}">
                <a16:creationId xmlns:a16="http://schemas.microsoft.com/office/drawing/2014/main" id="{F1D3AF9C-E141-C486-549F-24F428A9C899}"/>
              </a:ext>
            </a:extLst>
          </p:cNvPr>
          <p:cNvSpPr/>
          <p:nvPr/>
        </p:nvSpPr>
        <p:spPr>
          <a:xfrm>
            <a:off x="8295423"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3AEDFDA-D068-03A7-890C-3924CC00CBA0}"/>
              </a:ext>
            </a:extLst>
          </p:cNvPr>
          <p:cNvSpPr txBox="1"/>
          <p:nvPr/>
        </p:nvSpPr>
        <p:spPr>
          <a:xfrm>
            <a:off x="9015057"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36" name="TextBox 35">
            <a:extLst>
              <a:ext uri="{FF2B5EF4-FFF2-40B4-BE49-F238E27FC236}">
                <a16:creationId xmlns:a16="http://schemas.microsoft.com/office/drawing/2014/main" id="{5BEDFAE5-BD47-7B9B-244E-2E445CC77E54}"/>
              </a:ext>
            </a:extLst>
          </p:cNvPr>
          <p:cNvSpPr txBox="1"/>
          <p:nvPr/>
        </p:nvSpPr>
        <p:spPr>
          <a:xfrm>
            <a:off x="9675351" y="973888"/>
            <a:ext cx="1425583" cy="369332"/>
          </a:xfrm>
          <a:prstGeom prst="rect">
            <a:avLst/>
          </a:prstGeom>
          <a:noFill/>
        </p:spPr>
        <p:txBody>
          <a:bodyPr wrap="none" rtlCol="0">
            <a:spAutoFit/>
          </a:bodyPr>
          <a:lstStyle/>
          <a:p>
            <a:r>
              <a:rPr lang="en-US"/>
              <a:t>Core Pattern:</a:t>
            </a:r>
          </a:p>
        </p:txBody>
      </p:sp>
      <p:sp>
        <p:nvSpPr>
          <p:cNvPr id="38" name="TextBox 37">
            <a:extLst>
              <a:ext uri="{FF2B5EF4-FFF2-40B4-BE49-F238E27FC236}">
                <a16:creationId xmlns:a16="http://schemas.microsoft.com/office/drawing/2014/main" id="{4E21BC13-3DF6-74D6-2277-977F7AF99A3D}"/>
              </a:ext>
            </a:extLst>
          </p:cNvPr>
          <p:cNvSpPr txBox="1"/>
          <p:nvPr/>
        </p:nvSpPr>
        <p:spPr>
          <a:xfrm>
            <a:off x="9218375" y="1425439"/>
            <a:ext cx="2467461" cy="400110"/>
          </a:xfrm>
          <a:prstGeom prst="rect">
            <a:avLst/>
          </a:prstGeom>
          <a:noFill/>
        </p:spPr>
        <p:txBody>
          <a:bodyPr wrap="square">
            <a:spAutoFit/>
          </a:bodyPr>
          <a:lstStyle/>
          <a:p>
            <a:r>
              <a:rPr lang="en-US" sz="2000" b="1"/>
              <a:t>Chain of Small Steps</a:t>
            </a:r>
          </a:p>
        </p:txBody>
      </p:sp>
      <p:pic>
        <p:nvPicPr>
          <p:cNvPr id="39" name="Picture 38" descr="A black puzzle piece with a white background&#10;&#10;AI-generated content may be incorrect.">
            <a:extLst>
              <a:ext uri="{FF2B5EF4-FFF2-40B4-BE49-F238E27FC236}">
                <a16:creationId xmlns:a16="http://schemas.microsoft.com/office/drawing/2014/main" id="{27B3986D-C1AE-F89A-D868-17824CA5E08E}"/>
              </a:ext>
            </a:extLst>
          </p:cNvPr>
          <p:cNvPicPr>
            <a:picLocks noChangeAspect="1"/>
          </p:cNvPicPr>
          <p:nvPr/>
        </p:nvPicPr>
        <p:blipFill>
          <a:blip r:embed="rId4"/>
          <a:stretch>
            <a:fillRect/>
          </a:stretch>
        </p:blipFill>
        <p:spPr>
          <a:xfrm rot="18326937">
            <a:off x="9305382" y="991921"/>
            <a:ext cx="435801" cy="302249"/>
          </a:xfrm>
          <a:prstGeom prst="rect">
            <a:avLst/>
          </a:prstGeom>
        </p:spPr>
      </p:pic>
      <p:sp>
        <p:nvSpPr>
          <p:cNvPr id="41" name="TextBox 40">
            <a:extLst>
              <a:ext uri="{FF2B5EF4-FFF2-40B4-BE49-F238E27FC236}">
                <a16:creationId xmlns:a16="http://schemas.microsoft.com/office/drawing/2014/main" id="{10D9C786-DCB8-0E86-6850-FE248034E393}"/>
              </a:ext>
            </a:extLst>
          </p:cNvPr>
          <p:cNvSpPr txBox="1"/>
          <p:nvPr/>
        </p:nvSpPr>
        <p:spPr>
          <a:xfrm>
            <a:off x="4598224" y="1795266"/>
            <a:ext cx="3889270" cy="400110"/>
          </a:xfrm>
          <a:prstGeom prst="rect">
            <a:avLst/>
          </a:prstGeom>
          <a:noFill/>
        </p:spPr>
        <p:txBody>
          <a:bodyPr wrap="none" rtlCol="0">
            <a:spAutoFit/>
          </a:bodyPr>
          <a:lstStyle/>
          <a:p>
            <a:r>
              <a:rPr lang="en-US" sz="2000"/>
              <a:t>Take smaller steps, so you can </a:t>
            </a:r>
            <a:r>
              <a:rPr lang="en-US" sz="2000" b="1"/>
              <a:t>steer</a:t>
            </a:r>
          </a:p>
        </p:txBody>
      </p:sp>
      <p:pic>
        <p:nvPicPr>
          <p:cNvPr id="45" name="Picture 44" descr="A black and white drawing of a steering wheel&#10;&#10;AI-generated content may be incorrect.">
            <a:extLst>
              <a:ext uri="{FF2B5EF4-FFF2-40B4-BE49-F238E27FC236}">
                <a16:creationId xmlns:a16="http://schemas.microsoft.com/office/drawing/2014/main" id="{1B6CDF34-ABB4-ACBD-E220-D68803803E0C}"/>
              </a:ext>
            </a:extLst>
          </p:cNvPr>
          <p:cNvPicPr>
            <a:picLocks noChangeAspect="1"/>
          </p:cNvPicPr>
          <p:nvPr/>
        </p:nvPicPr>
        <p:blipFill>
          <a:blip r:embed="rId5"/>
          <a:stretch>
            <a:fillRect/>
          </a:stretch>
        </p:blipFill>
        <p:spPr>
          <a:xfrm>
            <a:off x="5752977" y="530305"/>
            <a:ext cx="1160955" cy="1137454"/>
          </a:xfrm>
          <a:prstGeom prst="rect">
            <a:avLst/>
          </a:prstGeom>
        </p:spPr>
      </p:pic>
      <p:pic>
        <p:nvPicPr>
          <p:cNvPr id="46" name="Picture 45" descr="A green check mark with brush strokes&#10;&#10;AI-generated content may be incorrect.">
            <a:extLst>
              <a:ext uri="{FF2B5EF4-FFF2-40B4-BE49-F238E27FC236}">
                <a16:creationId xmlns:a16="http://schemas.microsoft.com/office/drawing/2014/main" id="{6BF8EC33-B262-1097-FFB7-08C80160FBBD}"/>
              </a:ext>
            </a:extLst>
          </p:cNvPr>
          <p:cNvPicPr>
            <a:picLocks noChangeAspect="1"/>
          </p:cNvPicPr>
          <p:nvPr/>
        </p:nvPicPr>
        <p:blipFill>
          <a:blip r:embed="rId6"/>
          <a:stretch>
            <a:fillRect/>
          </a:stretch>
        </p:blipFill>
        <p:spPr>
          <a:xfrm>
            <a:off x="3279620" y="5663101"/>
            <a:ext cx="715778" cy="695975"/>
          </a:xfrm>
          <a:prstGeom prst="rect">
            <a:avLst/>
          </a:prstGeom>
        </p:spPr>
      </p:pic>
      <p:pic>
        <p:nvPicPr>
          <p:cNvPr id="47" name="Picture 46" descr="A green check mark with brush strokes&#10;&#10;AI-generated content may be incorrect.">
            <a:extLst>
              <a:ext uri="{FF2B5EF4-FFF2-40B4-BE49-F238E27FC236}">
                <a16:creationId xmlns:a16="http://schemas.microsoft.com/office/drawing/2014/main" id="{00F8B66E-E472-40FB-5FC3-164C2E75756E}"/>
              </a:ext>
            </a:extLst>
          </p:cNvPr>
          <p:cNvPicPr>
            <a:picLocks noChangeAspect="1"/>
          </p:cNvPicPr>
          <p:nvPr/>
        </p:nvPicPr>
        <p:blipFill>
          <a:blip r:embed="rId6"/>
          <a:stretch>
            <a:fillRect/>
          </a:stretch>
        </p:blipFill>
        <p:spPr>
          <a:xfrm>
            <a:off x="6908737" y="5663101"/>
            <a:ext cx="715778" cy="695975"/>
          </a:xfrm>
          <a:prstGeom prst="rect">
            <a:avLst/>
          </a:prstGeom>
        </p:spPr>
      </p:pic>
      <p:pic>
        <p:nvPicPr>
          <p:cNvPr id="48" name="Picture 47" descr="A green check mark with brush strokes&#10;&#10;AI-generated content may be incorrect.">
            <a:extLst>
              <a:ext uri="{FF2B5EF4-FFF2-40B4-BE49-F238E27FC236}">
                <a16:creationId xmlns:a16="http://schemas.microsoft.com/office/drawing/2014/main" id="{9ABA2BCF-E3B8-65BC-6702-9E7ED24B61B1}"/>
              </a:ext>
            </a:extLst>
          </p:cNvPr>
          <p:cNvPicPr>
            <a:picLocks noChangeAspect="1"/>
          </p:cNvPicPr>
          <p:nvPr/>
        </p:nvPicPr>
        <p:blipFill>
          <a:blip r:embed="rId6"/>
          <a:stretch>
            <a:fillRect/>
          </a:stretch>
        </p:blipFill>
        <p:spPr>
          <a:xfrm>
            <a:off x="10532537" y="5663101"/>
            <a:ext cx="715778" cy="695975"/>
          </a:xfrm>
          <a:prstGeom prst="rect">
            <a:avLst/>
          </a:prstGeom>
        </p:spPr>
      </p:pic>
    </p:spTree>
    <p:extLst>
      <p:ext uri="{BB962C8B-B14F-4D97-AF65-F5344CB8AC3E}">
        <p14:creationId xmlns:p14="http://schemas.microsoft.com/office/powerpoint/2010/main" val="176983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dissolve">
                                      <p:cBhvr>
                                        <p:cTn id="31" dur="500"/>
                                        <p:tgtEl>
                                          <p:spTgt spid="3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left)">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dissolve">
                                      <p:cBhvr>
                                        <p:cTn id="50" dur="500"/>
                                        <p:tgtEl>
                                          <p:spTgt spid="2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dissolv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dissolve">
                                      <p:cBhvr>
                                        <p:cTn id="58" dur="500"/>
                                        <p:tgtEl>
                                          <p:spTgt spid="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par>
                                <p:cTn id="72" presetID="9" presetClass="entr" presetSubtype="0"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dissolve">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dissolve">
                                      <p:cBhvr>
                                        <p:cTn id="79" dur="500"/>
                                        <p:tgtEl>
                                          <p:spTgt spid="3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dissolve">
                                      <p:cBhvr>
                                        <p:cTn id="82" dur="500"/>
                                        <p:tgtEl>
                                          <p:spTgt spid="38"/>
                                        </p:tgtEl>
                                      </p:cBhvr>
                                    </p:animEffect>
                                  </p:childTnLst>
                                </p:cTn>
                              </p:par>
                              <p:par>
                                <p:cTn id="83" presetID="9"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dissolve">
                                      <p:cBhvr>
                                        <p:cTn id="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7" grpId="0" animBg="1"/>
      <p:bldP spid="40" grpId="0" animBg="1"/>
      <p:bldP spid="2" grpId="0" animBg="1"/>
      <p:bldP spid="13" grpId="0" animBg="1"/>
      <p:bldP spid="16" grpId="0" animBg="1"/>
      <p:bldP spid="17" grpId="0"/>
      <p:bldP spid="28" grpId="0" animBg="1"/>
      <p:bldP spid="29" grpId="0" animBg="1"/>
      <p:bldP spid="33" grpId="0"/>
      <p:bldP spid="36" grpId="0"/>
      <p:bldP spid="38" grpId="0"/>
      <p:bldP spid="41"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232D83-AB93-D129-6AFC-293311F8F30D}"/>
            </a:ext>
          </a:extLst>
        </p:cNvPr>
        <p:cNvGrpSpPr/>
        <p:nvPr/>
      </p:nvGrpSpPr>
      <p:grpSpPr>
        <a:xfrm>
          <a:off x="0" y="0"/>
          <a:ext cx="0" cy="0"/>
          <a:chOff x="0" y="0"/>
          <a:chExt cx="0" cy="0"/>
        </a:xfrm>
      </p:grpSpPr>
      <p:pic>
        <p:nvPicPr>
          <p:cNvPr id="11" name="Picture 10" descr="A screen shot of a diagram&#10;&#10;AI-generated content may be incorrect.">
            <a:extLst>
              <a:ext uri="{FF2B5EF4-FFF2-40B4-BE49-F238E27FC236}">
                <a16:creationId xmlns:a16="http://schemas.microsoft.com/office/drawing/2014/main" id="{75AD97EF-9A1C-C5FB-C8F2-966105443103}"/>
              </a:ext>
            </a:extLst>
          </p:cNvPr>
          <p:cNvPicPr>
            <a:picLocks noChangeAspect="1"/>
          </p:cNvPicPr>
          <p:nvPr/>
        </p:nvPicPr>
        <p:blipFill>
          <a:blip r:embed="rId2"/>
          <a:stretch>
            <a:fillRect/>
          </a:stretch>
        </p:blipFill>
        <p:spPr>
          <a:xfrm>
            <a:off x="4063560" y="1250950"/>
            <a:ext cx="4191000" cy="4356100"/>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FBFA7A21-52C3-EA3C-F807-71EC810890CB}"/>
              </a:ext>
            </a:extLst>
          </p:cNvPr>
          <p:cNvPicPr>
            <a:picLocks noChangeAspect="1"/>
          </p:cNvPicPr>
          <p:nvPr/>
        </p:nvPicPr>
        <p:blipFill>
          <a:blip r:embed="rId3"/>
          <a:stretch>
            <a:fillRect/>
          </a:stretch>
        </p:blipFill>
        <p:spPr>
          <a:xfrm>
            <a:off x="4012760" y="1227740"/>
            <a:ext cx="4292600" cy="4381500"/>
          </a:xfrm>
          <a:prstGeom prst="rect">
            <a:avLst/>
          </a:prstGeom>
        </p:spPr>
      </p:pic>
    </p:spTree>
    <p:extLst>
      <p:ext uri="{BB962C8B-B14F-4D97-AF65-F5344CB8AC3E}">
        <p14:creationId xmlns:p14="http://schemas.microsoft.com/office/powerpoint/2010/main" val="17993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6A2A83-25F5-EFC7-EDA3-969A795241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ED83D6-AEBD-F178-54BC-A1417F3DF71E}"/>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fails on big tasks</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62EF0689-E551-D7E6-764F-3B6A4B9E251B}"/>
              </a:ext>
            </a:extLst>
          </p:cNvPr>
          <p:cNvSpPr txBox="1"/>
          <p:nvPr/>
        </p:nvSpPr>
        <p:spPr>
          <a:xfrm>
            <a:off x="1722360" y="3616184"/>
            <a:ext cx="9818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TDD</a:t>
            </a:r>
          </a:p>
        </p:txBody>
      </p:sp>
      <p:sp>
        <p:nvSpPr>
          <p:cNvPr id="7" name="TextBox 6">
            <a:extLst>
              <a:ext uri="{FF2B5EF4-FFF2-40B4-BE49-F238E27FC236}">
                <a16:creationId xmlns:a16="http://schemas.microsoft.com/office/drawing/2014/main" id="{52257739-99B1-AF76-1117-CA1D287F08A8}"/>
              </a:ext>
            </a:extLst>
          </p:cNvPr>
          <p:cNvSpPr txBox="1"/>
          <p:nvPr/>
        </p:nvSpPr>
        <p:spPr>
          <a:xfrm>
            <a:off x="977462" y="2349880"/>
            <a:ext cx="1075208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Take smaller steps, so you can steer</a:t>
            </a:r>
          </a:p>
        </p:txBody>
      </p:sp>
      <p:sp>
        <p:nvSpPr>
          <p:cNvPr id="9" name="TextBox 8">
            <a:extLst>
              <a:ext uri="{FF2B5EF4-FFF2-40B4-BE49-F238E27FC236}">
                <a16:creationId xmlns:a16="http://schemas.microsoft.com/office/drawing/2014/main" id="{0B23BD6D-573E-B87D-5B2B-B4C1F105E055}"/>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6" name="TextBox 5">
            <a:extLst>
              <a:ext uri="{FF2B5EF4-FFF2-40B4-BE49-F238E27FC236}">
                <a16:creationId xmlns:a16="http://schemas.microsoft.com/office/drawing/2014/main" id="{885D7BB6-A3FC-6CB0-CA71-646356A7500D}"/>
              </a:ext>
            </a:extLst>
          </p:cNvPr>
          <p:cNvSpPr txBox="1"/>
          <p:nvPr/>
        </p:nvSpPr>
        <p:spPr>
          <a:xfrm>
            <a:off x="1713186" y="297935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Slow it down, validate every step</a:t>
            </a:r>
          </a:p>
        </p:txBody>
      </p:sp>
      <p:pic>
        <p:nvPicPr>
          <p:cNvPr id="4" name="Picture 3" descr="A black text on a white background&#10;&#10;AI-generated content may be incorrect.">
            <a:extLst>
              <a:ext uri="{FF2B5EF4-FFF2-40B4-BE49-F238E27FC236}">
                <a16:creationId xmlns:a16="http://schemas.microsoft.com/office/drawing/2014/main" id="{0D23AFB6-BC9B-78CE-F9D6-2EEDB6E1660E}"/>
              </a:ext>
            </a:extLst>
          </p:cNvPr>
          <p:cNvPicPr>
            <a:picLocks noChangeAspect="1"/>
          </p:cNvPicPr>
          <p:nvPr/>
        </p:nvPicPr>
        <p:blipFill>
          <a:blip r:embed="rId2"/>
          <a:stretch>
            <a:fillRect/>
          </a:stretch>
        </p:blipFill>
        <p:spPr>
          <a:xfrm>
            <a:off x="9619641" y="166150"/>
            <a:ext cx="2271112" cy="524927"/>
          </a:xfrm>
          <a:prstGeom prst="rect">
            <a:avLst/>
          </a:prstGeom>
        </p:spPr>
      </p:pic>
    </p:spTree>
    <p:extLst>
      <p:ext uri="{BB962C8B-B14F-4D97-AF65-F5344CB8AC3E}">
        <p14:creationId xmlns:p14="http://schemas.microsoft.com/office/powerpoint/2010/main" val="36589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6"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95B017-824D-9AFD-6890-5F6D7E45C5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3B5D72-6ECC-D111-EEF4-3DFBBBDE206D}"/>
              </a:ext>
            </a:extLst>
          </p:cNvPr>
          <p:cNvSpPr txBox="1"/>
          <p:nvPr/>
        </p:nvSpPr>
        <p:spPr>
          <a:xfrm>
            <a:off x="3260556" y="3044279"/>
            <a:ext cx="4953600" cy="769441"/>
          </a:xfrm>
          <a:prstGeom prst="rect">
            <a:avLst/>
          </a:prstGeom>
          <a:noFill/>
        </p:spPr>
        <p:txBody>
          <a:bodyPr wrap="none" rtlCol="0">
            <a:spAutoFit/>
          </a:bodyPr>
          <a:lstStyle/>
          <a:p>
            <a:r>
              <a:rPr lang="en-US" sz="4400">
                <a:highlight>
                  <a:srgbClr val="FFFF00"/>
                </a:highlight>
                <a:latin typeface="Ink Free" panose="03080402000500000000" pitchFamily="66" charset="0"/>
              </a:rPr>
              <a:t>4. </a:t>
            </a:r>
            <a:r>
              <a:rPr lang="en-US" sz="4400">
                <a:latin typeface="Ink Free" panose="03080402000500000000" pitchFamily="66" charset="0"/>
              </a:rPr>
              <a:t>Non-Determinism</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89A6BABB-894C-5725-893D-95A9ED6C544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603A1E1-D4D4-01A2-BCE4-D775D19410A1}"/>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43949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4B943A-20DA-258B-56CA-2F153B16E4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D1D865-8F18-244A-08D1-EC8BE03176DB}"/>
              </a:ext>
            </a:extLst>
          </p:cNvPr>
          <p:cNvSpPr txBox="1"/>
          <p:nvPr/>
        </p:nvSpPr>
        <p:spPr>
          <a:xfrm>
            <a:off x="2900640" y="2547834"/>
            <a:ext cx="4825360" cy="461665"/>
          </a:xfrm>
          <a:prstGeom prst="rect">
            <a:avLst/>
          </a:prstGeom>
          <a:noFill/>
        </p:spPr>
        <p:txBody>
          <a:bodyPr wrap="none" rtlCol="0">
            <a:spAutoFit/>
          </a:bodyPr>
          <a:lstStyle/>
          <a:p>
            <a:r>
              <a:rPr lang="en-US" sz="2400"/>
              <a:t>Program: same input == same output</a:t>
            </a:r>
          </a:p>
        </p:txBody>
      </p:sp>
      <p:sp>
        <p:nvSpPr>
          <p:cNvPr id="4" name="TextBox 3">
            <a:extLst>
              <a:ext uri="{FF2B5EF4-FFF2-40B4-BE49-F238E27FC236}">
                <a16:creationId xmlns:a16="http://schemas.microsoft.com/office/drawing/2014/main" id="{FEC1F4AB-6FF9-E51A-AF9D-DCCC4C411F1B}"/>
              </a:ext>
            </a:extLst>
          </p:cNvPr>
          <p:cNvSpPr txBox="1"/>
          <p:nvPr/>
        </p:nvSpPr>
        <p:spPr>
          <a:xfrm>
            <a:off x="2900640" y="3428999"/>
            <a:ext cx="4120039" cy="461665"/>
          </a:xfrm>
          <a:prstGeom prst="rect">
            <a:avLst/>
          </a:prstGeom>
          <a:noFill/>
        </p:spPr>
        <p:txBody>
          <a:bodyPr wrap="none" rtlCol="0">
            <a:spAutoFit/>
          </a:bodyPr>
          <a:lstStyle/>
          <a:p>
            <a:r>
              <a:rPr lang="en-US" sz="2400"/>
              <a:t>AI: same input != same output</a:t>
            </a:r>
          </a:p>
        </p:txBody>
      </p:sp>
    </p:spTree>
    <p:extLst>
      <p:ext uri="{BB962C8B-B14F-4D97-AF65-F5344CB8AC3E}">
        <p14:creationId xmlns:p14="http://schemas.microsoft.com/office/powerpoint/2010/main" val="14443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B2DE88-30B9-D6AE-E974-2B67E1A062FF}"/>
              </a:ext>
            </a:extLst>
          </p:cNvPr>
          <p:cNvSpPr txBox="1"/>
          <p:nvPr/>
        </p:nvSpPr>
        <p:spPr>
          <a:xfrm>
            <a:off x="1082351" y="3198167"/>
            <a:ext cx="10286790" cy="461665"/>
          </a:xfrm>
          <a:prstGeom prst="rect">
            <a:avLst/>
          </a:prstGeom>
          <a:noFill/>
        </p:spPr>
        <p:txBody>
          <a:bodyPr wrap="none" rtlCol="0">
            <a:spAutoFit/>
          </a:bodyPr>
          <a:lstStyle/>
          <a:p>
            <a:r>
              <a:rPr lang="en-US" sz="2400"/>
              <a:t>How can you build </a:t>
            </a:r>
            <a:r>
              <a:rPr lang="en-US" sz="2400" b="1"/>
              <a:t>reliable</a:t>
            </a:r>
            <a:r>
              <a:rPr lang="en-US" sz="2400"/>
              <a:t> software with a tool that’s </a:t>
            </a:r>
            <a:r>
              <a:rPr lang="en-US" sz="2400" b="1"/>
              <a:t>fundamentally</a:t>
            </a:r>
            <a:r>
              <a:rPr lang="en-US" sz="2400"/>
              <a:t> </a:t>
            </a:r>
            <a:r>
              <a:rPr lang="en-US" sz="2400" b="1"/>
              <a:t>unreliable</a:t>
            </a:r>
            <a:r>
              <a:rPr lang="en-US" sz="2400"/>
              <a:t>?</a:t>
            </a:r>
          </a:p>
        </p:txBody>
      </p:sp>
      <p:pic>
        <p:nvPicPr>
          <p:cNvPr id="7" name="done_person">
            <a:extLst>
              <a:ext uri="{FF2B5EF4-FFF2-40B4-BE49-F238E27FC236}">
                <a16:creationId xmlns:a16="http://schemas.microsoft.com/office/drawing/2014/main" id="{113B6386-DC18-C4E7-E707-8613E2DFC09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14532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70D1C7-B01F-8686-0943-A365E6092137}"/>
              </a:ext>
            </a:extLst>
          </p:cNvPr>
          <p:cNvSpPr txBox="1"/>
          <p:nvPr/>
        </p:nvSpPr>
        <p:spPr>
          <a:xfrm>
            <a:off x="1824874" y="378830"/>
            <a:ext cx="8248668" cy="369332"/>
          </a:xfrm>
          <a:prstGeom prst="rect">
            <a:avLst/>
          </a:prstGeom>
          <a:noFill/>
        </p:spPr>
        <p:txBody>
          <a:bodyPr wrap="none" rtlCol="0">
            <a:spAutoFit/>
          </a:bodyPr>
          <a:lstStyle/>
          <a:p>
            <a:pPr marL="285750" indent="-285750">
              <a:buFont typeface="Arial" panose="020B0604020202020204" pitchFamily="34" charset="0"/>
              <a:buChar char="•"/>
            </a:pPr>
            <a:r>
              <a:rPr lang="en-US"/>
              <a:t>You’re dealing with something that might fail. How do you make sure you succeed?</a:t>
            </a:r>
          </a:p>
        </p:txBody>
      </p:sp>
      <p:sp>
        <p:nvSpPr>
          <p:cNvPr id="4" name="TextBox 3">
            <a:extLst>
              <a:ext uri="{FF2B5EF4-FFF2-40B4-BE49-F238E27FC236}">
                <a16:creationId xmlns:a16="http://schemas.microsoft.com/office/drawing/2014/main" id="{FC4F8E73-C2D9-28DC-BE08-658BA6CFB365}"/>
              </a:ext>
            </a:extLst>
          </p:cNvPr>
          <p:cNvSpPr txBox="1"/>
          <p:nvPr/>
        </p:nvSpPr>
        <p:spPr>
          <a:xfrm>
            <a:off x="1824874" y="844394"/>
            <a:ext cx="2062296" cy="369332"/>
          </a:xfrm>
          <a:prstGeom prst="rect">
            <a:avLst/>
          </a:prstGeom>
          <a:noFill/>
        </p:spPr>
        <p:txBody>
          <a:bodyPr wrap="none" rtlCol="0">
            <a:spAutoFit/>
          </a:bodyPr>
          <a:lstStyle/>
          <a:p>
            <a:pPr marL="285750" indent="-285750">
              <a:buFont typeface="Arial" panose="020B0604020202020204" pitchFamily="34" charset="0"/>
              <a:buChar char="•"/>
            </a:pPr>
            <a:r>
              <a:rPr lang="en-US"/>
              <a:t>Do it many times</a:t>
            </a:r>
          </a:p>
        </p:txBody>
      </p:sp>
      <p:sp>
        <p:nvSpPr>
          <p:cNvPr id="9" name="Rounded Rectangle 8">
            <a:extLst>
              <a:ext uri="{FF2B5EF4-FFF2-40B4-BE49-F238E27FC236}">
                <a16:creationId xmlns:a16="http://schemas.microsoft.com/office/drawing/2014/main" id="{737F855C-3C5E-7F78-9E2B-20E39DAC9F5A}"/>
              </a:ext>
            </a:extLst>
          </p:cNvPr>
          <p:cNvSpPr/>
          <p:nvPr/>
        </p:nvSpPr>
        <p:spPr>
          <a:xfrm>
            <a:off x="3428426" y="4333006"/>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2</a:t>
            </a:r>
          </a:p>
        </p:txBody>
      </p:sp>
      <p:sp>
        <p:nvSpPr>
          <p:cNvPr id="10" name="Rounded Rectangle 9">
            <a:extLst>
              <a:ext uri="{FF2B5EF4-FFF2-40B4-BE49-F238E27FC236}">
                <a16:creationId xmlns:a16="http://schemas.microsoft.com/office/drawing/2014/main" id="{49F66378-D938-2C2A-6600-42B06774785A}"/>
              </a:ext>
            </a:extLst>
          </p:cNvPr>
          <p:cNvSpPr/>
          <p:nvPr/>
        </p:nvSpPr>
        <p:spPr>
          <a:xfrm>
            <a:off x="978334" y="4328388"/>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Task</a:t>
            </a:r>
          </a:p>
        </p:txBody>
      </p:sp>
      <p:cxnSp>
        <p:nvCxnSpPr>
          <p:cNvPr id="11" name="Straight Arrow Connector 10">
            <a:extLst>
              <a:ext uri="{FF2B5EF4-FFF2-40B4-BE49-F238E27FC236}">
                <a16:creationId xmlns:a16="http://schemas.microsoft.com/office/drawing/2014/main" id="{E78EF72B-ADAF-1A9D-4521-307B16E44AE9}"/>
              </a:ext>
            </a:extLst>
          </p:cNvPr>
          <p:cNvCxnSpPr>
            <a:cxnSpLocks/>
            <a:stCxn id="10" idx="3"/>
            <a:endCxn id="9" idx="1"/>
          </p:cNvCxnSpPr>
          <p:nvPr/>
        </p:nvCxnSpPr>
        <p:spPr>
          <a:xfrm>
            <a:off x="2807136" y="4734843"/>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23B46FB9-91A9-127A-B1E8-4E5E050ECD60}"/>
              </a:ext>
            </a:extLst>
          </p:cNvPr>
          <p:cNvSpPr/>
          <p:nvPr/>
        </p:nvSpPr>
        <p:spPr>
          <a:xfrm>
            <a:off x="3428426" y="5848779"/>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3</a:t>
            </a:r>
          </a:p>
        </p:txBody>
      </p:sp>
      <p:sp>
        <p:nvSpPr>
          <p:cNvPr id="13" name="Rounded Rectangle 12">
            <a:extLst>
              <a:ext uri="{FF2B5EF4-FFF2-40B4-BE49-F238E27FC236}">
                <a16:creationId xmlns:a16="http://schemas.microsoft.com/office/drawing/2014/main" id="{299AAD0C-9E25-398E-75F3-6C0D64077B06}"/>
              </a:ext>
            </a:extLst>
          </p:cNvPr>
          <p:cNvSpPr/>
          <p:nvPr/>
        </p:nvSpPr>
        <p:spPr>
          <a:xfrm>
            <a:off x="3482586" y="2817233"/>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1</a:t>
            </a:r>
          </a:p>
        </p:txBody>
      </p:sp>
      <p:cxnSp>
        <p:nvCxnSpPr>
          <p:cNvPr id="14" name="Straight Arrow Connector 13">
            <a:extLst>
              <a:ext uri="{FF2B5EF4-FFF2-40B4-BE49-F238E27FC236}">
                <a16:creationId xmlns:a16="http://schemas.microsoft.com/office/drawing/2014/main" id="{FDFA4FE8-2681-7FD2-C8C2-52777EFBD17E}"/>
              </a:ext>
            </a:extLst>
          </p:cNvPr>
          <p:cNvCxnSpPr>
            <a:cxnSpLocks/>
            <a:stCxn id="10" idx="3"/>
            <a:endCxn id="12" idx="1"/>
          </p:cNvCxnSpPr>
          <p:nvPr/>
        </p:nvCxnSpPr>
        <p:spPr>
          <a:xfrm>
            <a:off x="2807136" y="4734843"/>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42D60-2560-83F5-457C-61B6597ECAA2}"/>
              </a:ext>
            </a:extLst>
          </p:cNvPr>
          <p:cNvCxnSpPr>
            <a:cxnSpLocks/>
          </p:cNvCxnSpPr>
          <p:nvPr/>
        </p:nvCxnSpPr>
        <p:spPr>
          <a:xfrm flipV="1">
            <a:off x="2807136" y="3219070"/>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EBC47E30-982A-1C55-F35C-BC692552754E}"/>
              </a:ext>
            </a:extLst>
          </p:cNvPr>
          <p:cNvSpPr/>
          <p:nvPr/>
        </p:nvSpPr>
        <p:spPr>
          <a:xfrm>
            <a:off x="7493039" y="3585630"/>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Task</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E018F6C-100E-50CF-4AA8-E4E96EFFAA69}"/>
                  </a:ext>
                </a:extLst>
              </p14:cNvPr>
              <p14:cNvContentPartPr/>
              <p14:nvPr/>
            </p14:nvContentPartPr>
            <p14:xfrm>
              <a:off x="8532506" y="4691379"/>
              <a:ext cx="360" cy="360"/>
            </p14:xfrm>
          </p:contentPart>
        </mc:Choice>
        <mc:Fallback xmlns="">
          <p:pic>
            <p:nvPicPr>
              <p:cNvPr id="19" name="Ink 18">
                <a:extLst>
                  <a:ext uri="{FF2B5EF4-FFF2-40B4-BE49-F238E27FC236}">
                    <a16:creationId xmlns:a16="http://schemas.microsoft.com/office/drawing/2014/main" id="{8E018F6C-100E-50CF-4AA8-E4E96EFFAA69}"/>
                  </a:ext>
                </a:extLst>
              </p:cNvPr>
              <p:cNvPicPr/>
              <p:nvPr/>
            </p:nvPicPr>
            <p:blipFill>
              <a:blip r:embed="rId3"/>
              <a:stretch>
                <a:fillRect/>
              </a:stretch>
            </p:blipFill>
            <p:spPr>
              <a:xfrm>
                <a:off x="8523866" y="4637379"/>
                <a:ext cx="18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DFF4930F-3D03-FA43-3D53-3F9CE079316F}"/>
                  </a:ext>
                </a:extLst>
              </p14:cNvPr>
              <p14:cNvContentPartPr/>
              <p14:nvPr/>
            </p14:nvContentPartPr>
            <p14:xfrm>
              <a:off x="8073866" y="2979939"/>
              <a:ext cx="1934640" cy="1932840"/>
            </p14:xfrm>
          </p:contentPart>
        </mc:Choice>
        <mc:Fallback xmlns="">
          <p:pic>
            <p:nvPicPr>
              <p:cNvPr id="24" name="Ink 23">
                <a:extLst>
                  <a:ext uri="{FF2B5EF4-FFF2-40B4-BE49-F238E27FC236}">
                    <a16:creationId xmlns:a16="http://schemas.microsoft.com/office/drawing/2014/main" id="{DFF4930F-3D03-FA43-3D53-3F9CE079316F}"/>
                  </a:ext>
                </a:extLst>
              </p:cNvPr>
              <p:cNvPicPr/>
              <p:nvPr/>
            </p:nvPicPr>
            <p:blipFill>
              <a:blip r:embed="rId5"/>
              <a:stretch>
                <a:fillRect/>
              </a:stretch>
            </p:blipFill>
            <p:spPr>
              <a:xfrm>
                <a:off x="8065226" y="2970939"/>
                <a:ext cx="1952280" cy="1950480"/>
              </a:xfrm>
              <a:prstGeom prst="rect">
                <a:avLst/>
              </a:prstGeom>
            </p:spPr>
          </p:pic>
        </mc:Fallback>
      </mc:AlternateContent>
      <p:sp>
        <p:nvSpPr>
          <p:cNvPr id="25" name="TextBox 24">
            <a:extLst>
              <a:ext uri="{FF2B5EF4-FFF2-40B4-BE49-F238E27FC236}">
                <a16:creationId xmlns:a16="http://schemas.microsoft.com/office/drawing/2014/main" id="{F366601A-30C6-5892-3065-E6756AF51312}"/>
              </a:ext>
            </a:extLst>
          </p:cNvPr>
          <p:cNvSpPr txBox="1"/>
          <p:nvPr/>
        </p:nvSpPr>
        <p:spPr>
          <a:xfrm>
            <a:off x="10188497" y="3523804"/>
            <a:ext cx="793807" cy="369332"/>
          </a:xfrm>
          <a:prstGeom prst="rect">
            <a:avLst/>
          </a:prstGeom>
          <a:noFill/>
        </p:spPr>
        <p:txBody>
          <a:bodyPr wrap="none" rtlCol="0">
            <a:spAutoFit/>
          </a:bodyPr>
          <a:lstStyle/>
          <a:p>
            <a:r>
              <a:rPr lang="en-US"/>
              <a:t>Done?</a:t>
            </a:r>
          </a:p>
        </p:txBody>
      </p:sp>
      <p:pic>
        <p:nvPicPr>
          <p:cNvPr id="27" name="Picture 26" descr="A group of dice with black dots&#10;&#10;AI-generated content may be incorrect.">
            <a:extLst>
              <a:ext uri="{FF2B5EF4-FFF2-40B4-BE49-F238E27FC236}">
                <a16:creationId xmlns:a16="http://schemas.microsoft.com/office/drawing/2014/main" id="{3ACED6E6-31FC-E187-47CF-4C462E143A4B}"/>
              </a:ext>
            </a:extLst>
          </p:cNvPr>
          <p:cNvPicPr>
            <a:picLocks noChangeAspect="1"/>
          </p:cNvPicPr>
          <p:nvPr/>
        </p:nvPicPr>
        <p:blipFill>
          <a:blip r:embed="rId6"/>
          <a:stretch>
            <a:fillRect/>
          </a:stretch>
        </p:blipFill>
        <p:spPr>
          <a:xfrm>
            <a:off x="527351" y="5762777"/>
            <a:ext cx="2173945" cy="886463"/>
          </a:xfrm>
          <a:prstGeom prst="rect">
            <a:avLst/>
          </a:prstGeom>
        </p:spPr>
      </p:pic>
      <p:pic>
        <p:nvPicPr>
          <p:cNvPr id="30" name="Picture 29" descr="A dice with black dots&#10;&#10;AI-generated content may be incorrect.">
            <a:extLst>
              <a:ext uri="{FF2B5EF4-FFF2-40B4-BE49-F238E27FC236}">
                <a16:creationId xmlns:a16="http://schemas.microsoft.com/office/drawing/2014/main" id="{E63C0F89-14E9-66AC-CAA6-D3B987361DF9}"/>
              </a:ext>
            </a:extLst>
          </p:cNvPr>
          <p:cNvPicPr>
            <a:picLocks noChangeAspect="1"/>
          </p:cNvPicPr>
          <p:nvPr/>
        </p:nvPicPr>
        <p:blipFill>
          <a:blip r:embed="rId7"/>
          <a:stretch>
            <a:fillRect/>
          </a:stretch>
        </p:blipFill>
        <p:spPr>
          <a:xfrm>
            <a:off x="11078940" y="5844127"/>
            <a:ext cx="793807" cy="723765"/>
          </a:xfrm>
          <a:prstGeom prst="rect">
            <a:avLst/>
          </a:prstGeom>
        </p:spPr>
      </p:pic>
      <p:pic>
        <p:nvPicPr>
          <p:cNvPr id="31" name="Picture 30" descr="A black and white cross&#10;&#10;AI-generated content may be incorrect.">
            <a:extLst>
              <a:ext uri="{FF2B5EF4-FFF2-40B4-BE49-F238E27FC236}">
                <a16:creationId xmlns:a16="http://schemas.microsoft.com/office/drawing/2014/main" id="{BF6F9DF4-ABB1-1C1B-62D6-1C665FCB0FE1}"/>
              </a:ext>
            </a:extLst>
          </p:cNvPr>
          <p:cNvPicPr>
            <a:picLocks noChangeAspect="1"/>
          </p:cNvPicPr>
          <p:nvPr/>
        </p:nvPicPr>
        <p:blipFill>
          <a:blip r:embed="rId8"/>
          <a:stretch>
            <a:fillRect/>
          </a:stretch>
        </p:blipFill>
        <p:spPr>
          <a:xfrm>
            <a:off x="5451638" y="2979939"/>
            <a:ext cx="450725" cy="432462"/>
          </a:xfrm>
          <a:prstGeom prst="rect">
            <a:avLst/>
          </a:prstGeom>
        </p:spPr>
      </p:pic>
      <p:sp>
        <p:nvSpPr>
          <p:cNvPr id="32" name="TextBox 31">
            <a:extLst>
              <a:ext uri="{FF2B5EF4-FFF2-40B4-BE49-F238E27FC236}">
                <a16:creationId xmlns:a16="http://schemas.microsoft.com/office/drawing/2014/main" id="{2C833D84-310C-D87C-95C2-95C5668C098C}"/>
              </a:ext>
            </a:extLst>
          </p:cNvPr>
          <p:cNvSpPr txBox="1"/>
          <p:nvPr/>
        </p:nvSpPr>
        <p:spPr>
          <a:xfrm>
            <a:off x="5949208" y="5007987"/>
            <a:ext cx="958917" cy="646331"/>
          </a:xfrm>
          <a:prstGeom prst="rect">
            <a:avLst/>
          </a:prstGeom>
          <a:noFill/>
        </p:spPr>
        <p:txBody>
          <a:bodyPr wrap="none" rtlCol="0">
            <a:spAutoFit/>
          </a:bodyPr>
          <a:lstStyle/>
          <a:p>
            <a:r>
              <a:rPr lang="en-US"/>
              <a:t>use bits </a:t>
            </a:r>
          </a:p>
          <a:p>
            <a:r>
              <a:rPr lang="en-US"/>
              <a:t>of both</a:t>
            </a:r>
          </a:p>
        </p:txBody>
      </p:sp>
      <p:sp>
        <p:nvSpPr>
          <p:cNvPr id="33" name="Right Brace 32">
            <a:extLst>
              <a:ext uri="{FF2B5EF4-FFF2-40B4-BE49-F238E27FC236}">
                <a16:creationId xmlns:a16="http://schemas.microsoft.com/office/drawing/2014/main" id="{F2F9CBAF-62EA-94A2-61FF-E9714CBBA407}"/>
              </a:ext>
            </a:extLst>
          </p:cNvPr>
          <p:cNvSpPr/>
          <p:nvPr/>
        </p:nvSpPr>
        <p:spPr>
          <a:xfrm>
            <a:off x="5509591" y="4031709"/>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46B59D87-3FEA-3836-80BC-E1054BC8E070}"/>
              </a:ext>
            </a:extLst>
          </p:cNvPr>
          <p:cNvSpPr txBox="1"/>
          <p:nvPr/>
        </p:nvSpPr>
        <p:spPr>
          <a:xfrm>
            <a:off x="974618" y="1919205"/>
            <a:ext cx="1425583" cy="369332"/>
          </a:xfrm>
          <a:prstGeom prst="rect">
            <a:avLst/>
          </a:prstGeom>
          <a:noFill/>
        </p:spPr>
        <p:txBody>
          <a:bodyPr wrap="none" rtlCol="0">
            <a:spAutoFit/>
          </a:bodyPr>
          <a:lstStyle/>
          <a:p>
            <a:r>
              <a:rPr lang="en-US"/>
              <a:t>Core Pattern:</a:t>
            </a:r>
          </a:p>
        </p:txBody>
      </p:sp>
      <p:sp>
        <p:nvSpPr>
          <p:cNvPr id="35" name="TextBox 34">
            <a:extLst>
              <a:ext uri="{FF2B5EF4-FFF2-40B4-BE49-F238E27FC236}">
                <a16:creationId xmlns:a16="http://schemas.microsoft.com/office/drawing/2014/main" id="{CBCC58DF-37C6-5BD5-88A7-E73E65EAA9B8}"/>
              </a:ext>
            </a:extLst>
          </p:cNvPr>
          <p:cNvSpPr txBox="1"/>
          <p:nvPr/>
        </p:nvSpPr>
        <p:spPr>
          <a:xfrm>
            <a:off x="382752" y="2327661"/>
            <a:ext cx="2881707" cy="400110"/>
          </a:xfrm>
          <a:prstGeom prst="rect">
            <a:avLst/>
          </a:prstGeom>
          <a:noFill/>
        </p:spPr>
        <p:txBody>
          <a:bodyPr wrap="square">
            <a:spAutoFit/>
          </a:bodyPr>
          <a:lstStyle/>
          <a:p>
            <a:r>
              <a:rPr lang="en-US" sz="2000" b="1"/>
              <a:t>Parallel Implementations</a:t>
            </a:r>
          </a:p>
        </p:txBody>
      </p:sp>
      <p:pic>
        <p:nvPicPr>
          <p:cNvPr id="36" name="Picture 35" descr="A black puzzle piece with a white background&#10;&#10;AI-generated content may be incorrect.">
            <a:extLst>
              <a:ext uri="{FF2B5EF4-FFF2-40B4-BE49-F238E27FC236}">
                <a16:creationId xmlns:a16="http://schemas.microsoft.com/office/drawing/2014/main" id="{F9E1D4F2-E4A2-0A0C-0DF4-2A96C131E237}"/>
              </a:ext>
            </a:extLst>
          </p:cNvPr>
          <p:cNvPicPr>
            <a:picLocks noChangeAspect="1"/>
          </p:cNvPicPr>
          <p:nvPr/>
        </p:nvPicPr>
        <p:blipFill>
          <a:blip r:embed="rId9"/>
          <a:stretch>
            <a:fillRect/>
          </a:stretch>
        </p:blipFill>
        <p:spPr>
          <a:xfrm rot="18326937">
            <a:off x="604649" y="1937238"/>
            <a:ext cx="435801" cy="302249"/>
          </a:xfrm>
          <a:prstGeom prst="rect">
            <a:avLst/>
          </a:prstGeom>
        </p:spPr>
      </p:pic>
      <p:sp>
        <p:nvSpPr>
          <p:cNvPr id="40" name="TextBox 39">
            <a:extLst>
              <a:ext uri="{FF2B5EF4-FFF2-40B4-BE49-F238E27FC236}">
                <a16:creationId xmlns:a16="http://schemas.microsoft.com/office/drawing/2014/main" id="{4B14A4D8-3F76-2537-F4FC-987FA5EC8E24}"/>
              </a:ext>
            </a:extLst>
          </p:cNvPr>
          <p:cNvSpPr txBox="1"/>
          <p:nvPr/>
        </p:nvSpPr>
        <p:spPr>
          <a:xfrm>
            <a:off x="8762914" y="1855478"/>
            <a:ext cx="1425583" cy="369332"/>
          </a:xfrm>
          <a:prstGeom prst="rect">
            <a:avLst/>
          </a:prstGeom>
          <a:noFill/>
        </p:spPr>
        <p:txBody>
          <a:bodyPr wrap="none" rtlCol="0">
            <a:spAutoFit/>
          </a:bodyPr>
          <a:lstStyle/>
          <a:p>
            <a:r>
              <a:rPr lang="en-US"/>
              <a:t>Core Pattern:</a:t>
            </a:r>
          </a:p>
        </p:txBody>
      </p:sp>
      <p:sp>
        <p:nvSpPr>
          <p:cNvPr id="41" name="TextBox 40">
            <a:extLst>
              <a:ext uri="{FF2B5EF4-FFF2-40B4-BE49-F238E27FC236}">
                <a16:creationId xmlns:a16="http://schemas.microsoft.com/office/drawing/2014/main" id="{5FFBACF0-FE5A-8509-3D63-C359D87D661F}"/>
              </a:ext>
            </a:extLst>
          </p:cNvPr>
          <p:cNvSpPr txBox="1"/>
          <p:nvPr/>
        </p:nvSpPr>
        <p:spPr>
          <a:xfrm>
            <a:off x="8171048" y="2263934"/>
            <a:ext cx="2881707" cy="400110"/>
          </a:xfrm>
          <a:prstGeom prst="rect">
            <a:avLst/>
          </a:prstGeom>
          <a:noFill/>
        </p:spPr>
        <p:txBody>
          <a:bodyPr wrap="square">
            <a:spAutoFit/>
          </a:bodyPr>
          <a:lstStyle/>
          <a:p>
            <a:r>
              <a:rPr lang="en-US" sz="2000" b="1"/>
              <a:t>Refinement Loop</a:t>
            </a:r>
          </a:p>
        </p:txBody>
      </p:sp>
      <p:pic>
        <p:nvPicPr>
          <p:cNvPr id="42" name="Picture 41" descr="A black puzzle piece with a white background&#10;&#10;AI-generated content may be incorrect.">
            <a:extLst>
              <a:ext uri="{FF2B5EF4-FFF2-40B4-BE49-F238E27FC236}">
                <a16:creationId xmlns:a16="http://schemas.microsoft.com/office/drawing/2014/main" id="{77DB7F20-B8A1-9194-0970-FBDDC04B4C78}"/>
              </a:ext>
            </a:extLst>
          </p:cNvPr>
          <p:cNvPicPr>
            <a:picLocks noChangeAspect="1"/>
          </p:cNvPicPr>
          <p:nvPr/>
        </p:nvPicPr>
        <p:blipFill>
          <a:blip r:embed="rId9"/>
          <a:stretch>
            <a:fillRect/>
          </a:stretch>
        </p:blipFill>
        <p:spPr>
          <a:xfrm rot="18326937">
            <a:off x="8392945" y="1873511"/>
            <a:ext cx="435801" cy="302249"/>
          </a:xfrm>
          <a:prstGeom prst="rect">
            <a:avLst/>
          </a:prstGeom>
        </p:spPr>
      </p:pic>
    </p:spTree>
    <p:extLst>
      <p:ext uri="{BB962C8B-B14F-4D97-AF65-F5344CB8AC3E}">
        <p14:creationId xmlns:p14="http://schemas.microsoft.com/office/powerpoint/2010/main" val="48403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dissolv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dissolv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dissolve">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dissolve">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dissolve">
                                      <p:cBhvr>
                                        <p:cTn id="95" dur="500"/>
                                        <p:tgtEl>
                                          <p:spTgt spid="40"/>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dissolve">
                                      <p:cBhvr>
                                        <p:cTn id="98" dur="500"/>
                                        <p:tgtEl>
                                          <p:spTgt spid="41"/>
                                        </p:tgtEl>
                                      </p:cBhvr>
                                    </p:animEffect>
                                  </p:childTnLst>
                                </p:cTn>
                              </p:par>
                              <p:par>
                                <p:cTn id="99" presetID="9"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dissolve">
                                      <p:cBhvr>
                                        <p:cTn id="10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P spid="10" grpId="0" animBg="1"/>
      <p:bldP spid="12" grpId="0" animBg="1"/>
      <p:bldP spid="13" grpId="0" animBg="1"/>
      <p:bldP spid="18" grpId="0" animBg="1"/>
      <p:bldP spid="25" grpId="0"/>
      <p:bldP spid="32" grpId="0"/>
      <p:bldP spid="33" grpId="0" animBg="1"/>
      <p:bldP spid="34" grpId="0"/>
      <p:bldP spid="35" grpId="0"/>
      <p:bldP spid="40" grpId="0"/>
      <p:bldP spid="41"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74028D-F6AF-54AC-4761-AC761F0EC74A}"/>
            </a:ext>
          </a:extLst>
        </p:cNvPr>
        <p:cNvGrpSpPr/>
        <p:nvPr/>
      </p:nvGrpSpPr>
      <p:grpSpPr>
        <a:xfrm>
          <a:off x="0" y="0"/>
          <a:ext cx="0" cy="0"/>
          <a:chOff x="0" y="0"/>
          <a:chExt cx="0" cy="0"/>
        </a:xfrm>
      </p:grpSpPr>
      <p:pic>
        <p:nvPicPr>
          <p:cNvPr id="11" name="Picture 10" descr="A screen shot of a diagram&#10;&#10;AI-generated content may be incorrect.">
            <a:extLst>
              <a:ext uri="{FF2B5EF4-FFF2-40B4-BE49-F238E27FC236}">
                <a16:creationId xmlns:a16="http://schemas.microsoft.com/office/drawing/2014/main" id="{59B1A009-A48E-F8B0-6199-CCEEB803A3A1}"/>
              </a:ext>
            </a:extLst>
          </p:cNvPr>
          <p:cNvPicPr>
            <a:picLocks noChangeAspect="1"/>
          </p:cNvPicPr>
          <p:nvPr/>
        </p:nvPicPr>
        <p:blipFill>
          <a:blip r:embed="rId2"/>
          <a:stretch>
            <a:fillRect/>
          </a:stretch>
        </p:blipFill>
        <p:spPr>
          <a:xfrm>
            <a:off x="4063560" y="1250950"/>
            <a:ext cx="4191000" cy="4356100"/>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7008605E-0137-80A5-A495-3B1F4DF0D497}"/>
              </a:ext>
            </a:extLst>
          </p:cNvPr>
          <p:cNvPicPr>
            <a:picLocks noChangeAspect="1"/>
          </p:cNvPicPr>
          <p:nvPr/>
        </p:nvPicPr>
        <p:blipFill>
          <a:blip r:embed="rId3"/>
          <a:stretch>
            <a:fillRect/>
          </a:stretch>
        </p:blipFill>
        <p:spPr>
          <a:xfrm>
            <a:off x="4012760" y="1227740"/>
            <a:ext cx="4292600" cy="4381500"/>
          </a:xfrm>
          <a:prstGeom prst="rect">
            <a:avLst/>
          </a:prstGeom>
        </p:spPr>
      </p:pic>
      <p:pic>
        <p:nvPicPr>
          <p:cNvPr id="5" name="Picture 4" descr="A screenshot of a cell phone&#10;&#10;AI-generated content may be incorrect.">
            <a:extLst>
              <a:ext uri="{FF2B5EF4-FFF2-40B4-BE49-F238E27FC236}">
                <a16:creationId xmlns:a16="http://schemas.microsoft.com/office/drawing/2014/main" id="{829B2840-9149-5B0E-0027-AAA399B2051E}"/>
              </a:ext>
            </a:extLst>
          </p:cNvPr>
          <p:cNvPicPr>
            <a:picLocks noChangeAspect="1"/>
          </p:cNvPicPr>
          <p:nvPr/>
        </p:nvPicPr>
        <p:blipFill>
          <a:blip r:embed="rId4"/>
          <a:stretch>
            <a:fillRect/>
          </a:stretch>
        </p:blipFill>
        <p:spPr>
          <a:xfrm>
            <a:off x="4038380" y="1278540"/>
            <a:ext cx="4178300" cy="4279900"/>
          </a:xfrm>
          <a:prstGeom prst="rect">
            <a:avLst/>
          </a:prstGeom>
        </p:spPr>
      </p:pic>
    </p:spTree>
    <p:extLst>
      <p:ext uri="{BB962C8B-B14F-4D97-AF65-F5344CB8AC3E}">
        <p14:creationId xmlns:p14="http://schemas.microsoft.com/office/powerpoint/2010/main" val="1259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73A29E-0C46-D1F8-F64C-BB4CF93E4C2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7FC06F-A8D9-F72C-E7EA-3FF1914CC314}"/>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non-deterministic. How do you get good output?</a:t>
            </a:r>
            <a:endParaRPr lang="en-US" sz="2800" b="1">
              <a:solidFill>
                <a:srgbClr val="700001"/>
              </a:solidFill>
              <a:latin typeface="Ink Free" panose="03080402000500000000" pitchFamily="66" charset="0"/>
            </a:endParaRPr>
          </a:p>
        </p:txBody>
      </p:sp>
      <p:sp>
        <p:nvSpPr>
          <p:cNvPr id="9" name="TextBox 8">
            <a:extLst>
              <a:ext uri="{FF2B5EF4-FFF2-40B4-BE49-F238E27FC236}">
                <a16:creationId xmlns:a16="http://schemas.microsoft.com/office/drawing/2014/main" id="{5825DD48-95CE-B664-938F-69EBCBB19F06}"/>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2" name="TextBox 1">
            <a:extLst>
              <a:ext uri="{FF2B5EF4-FFF2-40B4-BE49-F238E27FC236}">
                <a16:creationId xmlns:a16="http://schemas.microsoft.com/office/drawing/2014/main" id="{E1248095-B264-450D-A257-68572AA3D70A}"/>
              </a:ext>
            </a:extLst>
          </p:cNvPr>
          <p:cNvSpPr txBox="1"/>
          <p:nvPr/>
        </p:nvSpPr>
        <p:spPr>
          <a:xfrm>
            <a:off x="977462" y="2308132"/>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Roll the dice several times</a:t>
            </a:r>
            <a:endParaRPr lang="en-US" sz="2800" b="1">
              <a:solidFill>
                <a:srgbClr val="1B4A00"/>
              </a:solidFill>
              <a:latin typeface="Ink Free" panose="03080402000500000000" pitchFamily="66" charset="0"/>
            </a:endParaRPr>
          </a:p>
        </p:txBody>
      </p:sp>
    </p:spTree>
    <p:extLst>
      <p:ext uri="{BB962C8B-B14F-4D97-AF65-F5344CB8AC3E}">
        <p14:creationId xmlns:p14="http://schemas.microsoft.com/office/powerpoint/2010/main" val="3590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2013 - 2022 Theme</Template>
  <TotalTime>111526</TotalTime>
  <Words>3097</Words>
  <Application>Microsoft Macintosh PowerPoint</Application>
  <PresentationFormat>Widescreen</PresentationFormat>
  <Paragraphs>671</Paragraphs>
  <Slides>127</Slides>
  <Notes>58</Notes>
  <HiddenSlides>74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127</vt:i4>
      </vt:variant>
    </vt:vector>
  </HeadingPairs>
  <TitlesOfParts>
    <vt:vector size="135" baseType="lpstr">
      <vt:lpstr>Apple Chancery</vt:lpstr>
      <vt:lpstr>Arial</vt:lpstr>
      <vt:lpstr>Calibri</vt:lpstr>
      <vt:lpstr>Calibri Light</vt:lpstr>
      <vt:lpstr>Courier New</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1089</cp:revision>
  <dcterms:created xsi:type="dcterms:W3CDTF">2023-11-14T16:04:34Z</dcterms:created>
  <dcterms:modified xsi:type="dcterms:W3CDTF">2026-02-19T10:15:40Z</dcterms:modified>
</cp:coreProperties>
</file>